
<file path=[Content_Types].xml><?xml version="1.0" encoding="utf-8"?>
<Types xmlns="http://schemas.openxmlformats.org/package/2006/content-types">
  <Default Extension="xml" ContentType="application/vnd.openxmlformats-package.core-properties+xml"/>
  <Default Extension="png" ContentType="image/png"/>
  <Default Extension="rels" ContentType="application/vnd.openxmlformats-package.relationship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notesMasters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55bdb668255b408f" /><Relationship Type="http://schemas.openxmlformats.org/officeDocument/2006/relationships/extended-properties" Target="/docProps/app.xml" Id="Rc2836a2ee088486c" /><Relationship Type="http://schemas.openxmlformats.org/officeDocument/2006/relationships/officeDocument" Target="/ppt/presentation.xml" Id="Reb4a19a6cafb42c8" /></Relationships>
</file>

<file path=ppt/presentation.xml><?xml version="1.0" encoding="utf-8"?>
<p:presentation xmlns:p="http://schemas.openxmlformats.org/presentationml/2006/main">
  <p:sldMasterIdLst>
    <p:sldMasterId xmlns:r="http://schemas.openxmlformats.org/officeDocument/2006/relationships" id="2147483648" r:id="R03c063367c234a94"/>
  </p:sldMasterIdLst>
  <p:notesMasterIdLst>
    <p:notesMasterId xmlns:r="http://schemas.openxmlformats.org/officeDocument/2006/relationships" r:id="R071d6c362c8b4405"/>
  </p:notesMasterIdLst>
  <p:sldIdLst>
    <p:sldId xmlns:r="http://schemas.openxmlformats.org/officeDocument/2006/relationships" id="256" r:id="R3988f62630e341c1"/>
    <p:sldId xmlns:r="http://schemas.openxmlformats.org/officeDocument/2006/relationships" id="257" r:id="Rf1e4f82edf5d4c61"/>
    <p:sldId xmlns:r="http://schemas.openxmlformats.org/officeDocument/2006/relationships" id="258" r:id="R0456f056ed134bf1"/>
    <p:sldId xmlns:r="http://schemas.openxmlformats.org/officeDocument/2006/relationships" id="259" r:id="Rb103282f6d1e4a2f"/>
    <p:sldId xmlns:r="http://schemas.openxmlformats.org/officeDocument/2006/relationships" id="260" r:id="R3517928bc2244962"/>
    <p:sldId xmlns:r="http://schemas.openxmlformats.org/officeDocument/2006/relationships" id="261" r:id="Re586b32964f44b56"/>
    <p:sldId xmlns:r="http://schemas.openxmlformats.org/officeDocument/2006/relationships" id="262" r:id="R22ebd1118a3847bc"/>
    <p:sldId xmlns:r="http://schemas.openxmlformats.org/officeDocument/2006/relationships" id="263" r:id="R597db9ee035344f9"/>
    <p:sldId xmlns:r="http://schemas.openxmlformats.org/officeDocument/2006/relationships" id="264" r:id="R94913eb3336b426d"/>
    <p:sldId xmlns:r="http://schemas.openxmlformats.org/officeDocument/2006/relationships" id="265" r:id="Rd67d7c24a47b4a02"/>
    <p:sldId xmlns:r="http://schemas.openxmlformats.org/officeDocument/2006/relationships" id="266" r:id="R3295655b4e4240ed"/>
  </p:sldIdLst>
  <p:sldSz cx="12192000" cy="6858000"/>
  <p:notesSz cx="6858000" cy="9144000"/>
  <p:defaultTextStyle>
    <a:defPPr xmlns:a="http://schemas.openxmlformats.org/drawingml/2006/main">
      <a:defRPr lang="en-US"/>
    </a:defPPr>
    <a:lvl1pPr xmlns:a="http://schemas.openxmlformats.org/drawingml/2006/main" marL="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1pPr>
    <a:lvl2pPr xmlns:a="http://schemas.openxmlformats.org/drawingml/2006/main" marL="457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2pPr>
    <a:lvl3pPr xmlns:a="http://schemas.openxmlformats.org/drawingml/2006/main" marL="914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3pPr>
    <a:lvl4pPr xmlns:a="http://schemas.openxmlformats.org/drawingml/2006/main" marL="1371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4pPr>
    <a:lvl5pPr xmlns:a="http://schemas.openxmlformats.org/drawingml/2006/main" marL="18288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5pPr>
    <a:lvl6pPr xmlns:a="http://schemas.openxmlformats.org/drawingml/2006/main" marL="22860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6pPr>
    <a:lvl7pPr xmlns:a="http://schemas.openxmlformats.org/drawingml/2006/main" marL="2743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7pPr>
    <a:lvl8pPr xmlns:a="http://schemas.openxmlformats.org/drawingml/2006/main" marL="3200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8pPr>
    <a:lvl9pPr xmlns:a="http://schemas.openxmlformats.org/drawingml/2006/main" marL="3657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>
  <p:extLst>
    <p:ext xmlns:p14="http://schemas.microsoft.com/office/powerpoint/2010/main" uri="{E76CE94A-603C-4142-B9EB-6D1370010A27}">
      <p14:discardImageEditData val="0"/>
    </p:ext>
    <p:ext xmlns:p14="http://schemas.microsoft.com/office/powerpoint/2010/main" uri="{D31A062A-798A-4329-ABDD-BBA856620510}">
      <p14:defaultImageDpi val="32767"/>
    </p:ext>
    <p:ext xmlns:p15="http://schemas.microsoft.com/office/powerpoint/2012/main" uri="{FD5EFAAD-0ECE-453E-9831-46B23BE46B34}">
      <p15:chartTrackingRefBased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xmlns:a="http://schemas.openxmlformats.org/drawingml/2006/main" n="120" d="100"/>
          <a:sy xmlns:a="http://schemas.openxmlformats.org/drawingml/2006/main" n="120" d="100"/>
        </p:scale>
        <p:origin x="800" y="184"/>
      </p:cViewPr>
      <p:guideLst/>
    </p:cSldViewPr>
  </p:slideViewPr>
  <p:notesTextViewPr>
    <p:cViewPr>
      <p:scale>
        <a:sx xmlns:a="http://schemas.openxmlformats.org/drawingml/2006/main" n="1" d="1"/>
        <a:sy xmlns:a="http://schemas.openxmlformats.org/drawingml/2006/main"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03c063367c234a94" /><Relationship Type="http://schemas.openxmlformats.org/officeDocument/2006/relationships/theme" Target="/ppt/theme/theme1.xml" Id="R396d6c3824404bea" /><Relationship Type="http://schemas.openxmlformats.org/officeDocument/2006/relationships/notesMaster" Target="/ppt/notesMasters/notesMaster1.xml" Id="R071d6c362c8b4405" /><Relationship Type="http://schemas.openxmlformats.org/officeDocument/2006/relationships/presProps" Target="/ppt/presProps.xml" Id="Rdc492846a1e546bc" /><Relationship Type="http://schemas.openxmlformats.org/officeDocument/2006/relationships/viewProps" Target="/ppt/viewProps.xml" Id="R46ec2bea78e5479e" /><Relationship Type="http://schemas.openxmlformats.org/officeDocument/2006/relationships/tableStyles" Target="/ppt/tableStyles.xml" Id="R4bb77c892af641ef" /><Relationship Type="http://schemas.openxmlformats.org/officeDocument/2006/relationships/slide" Target="/ppt/slides/slide1.xml" Id="R3988f62630e341c1" /><Relationship Type="http://schemas.openxmlformats.org/officeDocument/2006/relationships/slide" Target="/ppt/slides/slide2.xml" Id="Rf1e4f82edf5d4c61" /><Relationship Type="http://schemas.openxmlformats.org/officeDocument/2006/relationships/slide" Target="/ppt/slides/slide3.xml" Id="R0456f056ed134bf1" /><Relationship Type="http://schemas.openxmlformats.org/officeDocument/2006/relationships/slide" Target="/ppt/slides/slide4.xml" Id="Rb103282f6d1e4a2f" /><Relationship Type="http://schemas.openxmlformats.org/officeDocument/2006/relationships/slide" Target="/ppt/slides/slide5.xml" Id="R3517928bc2244962" /><Relationship Type="http://schemas.openxmlformats.org/officeDocument/2006/relationships/slide" Target="/ppt/slides/slide6.xml" Id="Re586b32964f44b56" /><Relationship Type="http://schemas.openxmlformats.org/officeDocument/2006/relationships/slide" Target="/ppt/slides/slide7.xml" Id="R22ebd1118a3847bc" /><Relationship Type="http://schemas.openxmlformats.org/officeDocument/2006/relationships/slide" Target="/ppt/slides/slide8.xml" Id="R597db9ee035344f9" /><Relationship Type="http://schemas.openxmlformats.org/officeDocument/2006/relationships/slide" Target="/ppt/slides/slide9.xml" Id="R94913eb3336b426d" /><Relationship Type="http://schemas.openxmlformats.org/officeDocument/2006/relationships/slide" Target="/ppt/slides/slide10.xml" Id="Rd67d7c24a47b4a02" /><Relationship Type="http://schemas.openxmlformats.org/officeDocument/2006/relationships/slide" Target="/ppt/slides/slide11.xml" Id="R3295655b4e4240ed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notesMasters/theme/theme2.xml" Id="R58d4f81916414425" /></Relationships>
</file>

<file path=ppt/notesMasters/notesMaster1.xml><?xml version="1.0" encoding="utf-8"?>
<p:notesMaster xmlns:p="http://schemas.openxmlformats.org/presentationml/2006/main">
  <p:cSld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Header Placeholder"/>
          <p:cNvSpPr/>
          <p:nvPr>
            <p:ph type="hdr" sz="quarter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3" name="Date Placeholder"/>
          <p:cNvSpPr/>
          <p:nvPr>
            <p:ph type="dt" sz="quarter" idx="1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Image Placeholder"/>
          <p:cNvSpPr/>
          <p:nvPr>
            <p:ph type="sldImg" idx="2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5" name="Notes Placeholder"/>
          <p:cNvSpPr/>
          <p:nvPr>
            <p:ph type="body" sz="quarter" idx="3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6" name="Footer Placeholder"/>
          <p:cNvSpPr/>
          <p:nvPr>
            <p:ph type="ftr" sz="quarter" idx="4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7" name="Slide Number Placeholder"/>
          <p:cNvSpPr/>
          <p:nvPr>
            <p:ph type="sldNum" sz="quarter" idx="5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xmlns:a="http://schemas.openxmlformats.org/drawingml/2006/main" marL="0" algn="l" defTabSz="914400" rtl="0" eaLnBrk="1" latinLnBrk="0" hangingPunct="1">
      <a:defRPr sz="1200" kern="1200"/>
    </a:lvl1pPr>
  </p:notesStyle>
</p:notesMaster>
</file>

<file path=ppt/notesMasters/theme/theme2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solidFill>
          <a:schemeClr val="dk1"/>
        </a:solidFill>
        <a:solidFill>
          <a:schemeClr val="accent1"/>
        </a:soli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/ppt/slides/slide1.xml" Id="Ra5dd103c27014bd0" /><Relationship Type="http://schemas.openxmlformats.org/officeDocument/2006/relationships/notesMaster" Target="/ppt/notesMasters/notesMaster1.xml" Id="R3380a070498b4a3c" /></Relationships>
</file>

<file path=ppt/notesSlides/_rels/notesSlide10.xml.rels>&#65279;<?xml version="1.0" encoding="utf-8"?><Relationships xmlns="http://schemas.openxmlformats.org/package/2006/relationships"><Relationship Type="http://schemas.openxmlformats.org/officeDocument/2006/relationships/slide" Target="/ppt/slides/slide10.xml" Id="R757849f21bc64a3a" /><Relationship Type="http://schemas.openxmlformats.org/officeDocument/2006/relationships/notesMaster" Target="/ppt/notesMasters/notesMaster1.xml" Id="R1a0d6f2c244c4304" /></Relationships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slide" Target="/ppt/slides/slide11.xml" Id="Rcbee1a08d0484388" /><Relationship Type="http://schemas.openxmlformats.org/officeDocument/2006/relationships/notesMaster" Target="/ppt/notesMasters/notesMaster1.xml" Id="R4b7d60ea01044e03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slide" Target="/ppt/slides/slide2.xml" Id="R1ec82dd1024044d6" /><Relationship Type="http://schemas.openxmlformats.org/officeDocument/2006/relationships/notesMaster" Target="/ppt/notesMasters/notesMaster1.xml" Id="R716d7bb2267c4b2d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slide" Target="/ppt/slides/slide3.xml" Id="Rc59fdc16fea4413d" /><Relationship Type="http://schemas.openxmlformats.org/officeDocument/2006/relationships/notesMaster" Target="/ppt/notesMasters/notesMaster1.xml" Id="R16d67453ff734f57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slide" Target="/ppt/slides/slide4.xml" Id="R34b399c084704992" /><Relationship Type="http://schemas.openxmlformats.org/officeDocument/2006/relationships/notesMaster" Target="/ppt/notesMasters/notesMaster1.xml" Id="R3f370ec8ac92432f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slide" Target="/ppt/slides/slide5.xml" Id="Rc41493556e784c61" /><Relationship Type="http://schemas.openxmlformats.org/officeDocument/2006/relationships/notesMaster" Target="/ppt/notesMasters/notesMaster1.xml" Id="R60328c17835f4ceb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slide" Target="/ppt/slides/slide6.xml" Id="Rb7602505c8e84bc2" /><Relationship Type="http://schemas.openxmlformats.org/officeDocument/2006/relationships/notesMaster" Target="/ppt/notesMasters/notesMaster1.xml" Id="Re5f5810ed0244f9e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slide" Target="/ppt/slides/slide7.xml" Id="R8768ef5754df4023" /><Relationship Type="http://schemas.openxmlformats.org/officeDocument/2006/relationships/notesMaster" Target="/ppt/notesMasters/notesMaster1.xml" Id="Rcf3f29b845ca492f" /></Relationships>
</file>

<file path=ppt/notesSlides/_rels/notesSlide8.xml.rels>&#65279;<?xml version="1.0" encoding="utf-8"?><Relationships xmlns="http://schemas.openxmlformats.org/package/2006/relationships"><Relationship Type="http://schemas.openxmlformats.org/officeDocument/2006/relationships/slide" Target="/ppt/slides/slide8.xml" Id="R7845a60679f9486b" /><Relationship Type="http://schemas.openxmlformats.org/officeDocument/2006/relationships/notesMaster" Target="/ppt/notesMasters/notesMaster1.xml" Id="Race485a5a4964af8" /></Relationships>
</file>

<file path=ppt/notesSlides/_rels/notesSlide9.xml.rels>&#65279;<?xml version="1.0" encoding="utf-8"?><Relationships xmlns="http://schemas.openxmlformats.org/package/2006/relationships"><Relationship Type="http://schemas.openxmlformats.org/officeDocument/2006/relationships/slide" Target="/ppt/slides/slide9.xml" Id="R45d805c3899c4234" /><Relationship Type="http://schemas.openxmlformats.org/officeDocument/2006/relationships/notesMaster" Target="/ppt/notesMasters/notesMaster1.xml" Id="R8058ce93cb134159" /></Relationships>
</file>

<file path=ppt/notesSlides/notesSlide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0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8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9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de7c100092b94f1d" /></Relationships>
</file>

<file path=ppt/slideLayouts/slideLayout2.xml><?xml version="1.0" encoding="utf-8"?>
<p:sldLayout xmlns:p="http://schemas.openxmlformats.org/presentationml/2006/main" type="title">
  <p:cSld name="Title Slide"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theme/theme1.xml" Id="R51d02dbf523442ab" /><Relationship Type="http://schemas.openxmlformats.org/officeDocument/2006/relationships/slideLayout" Target="/ppt/slideLayouts/slideLayout2.xml" Id="R33accb02fb374eba" /></Relationships>
</file>

<file path=ppt/slideMasters/slideMaster1.xml><?xml version="1.0" encoding="utf-8"?>
<p:sldMaster xmlns:p="http://schemas.openxmlformats.org/presentationml/2006/main">
  <p:cSld name="Master"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33accb02fb374eba"/>
  </p:sldLayoutIdLst>
  <p:txStyles>
    <p:titleStyle>
      <a:lvl1pPr xmlns:a="http://schemas.openxmlformats.org/drawingml/2006/main"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xmlns:a="http://schemas.openxmlformats.org/drawingml/2006/main" marL="228600" indent="-228600" algn="l">
        <a:lnSpc>
          <a:spcPct val="90000"/>
        </a:lnSpc>
        <a:spcBef>
          <a:spcPts val="1000"/>
        </a:spcBef>
        <a:buChar char="•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685800" indent="-228600" algn="l">
        <a:lnSpc>
          <a:spcPct val="90000"/>
        </a:lnSpc>
        <a:spcBef>
          <a:spcPts val="50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1143000" indent="-228600" algn="l">
        <a:lnSpc>
          <a:spcPct val="90000"/>
        </a:lnSpc>
        <a:spcBef>
          <a:spcPts val="50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600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20574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5146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9718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4290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886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xmlns:a="http://schemas.openxmlformats.org/drawingml/2006/main"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8856fb5a1644417b" /><Relationship Type="http://schemas.openxmlformats.org/officeDocument/2006/relationships/image" Target="/ppt/media/image.png" Id="R981665d3a29b43a2" /><Relationship Type="http://schemas.openxmlformats.org/officeDocument/2006/relationships/notesSlide" Target="/ppt/notesSlides/notesSlide1.xml" Id="R03b69878a5454a08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06c676b1102e4bf9" /><Relationship Type="http://schemas.openxmlformats.org/officeDocument/2006/relationships/notesSlide" Target="/ppt/notesSlides/notesSlide10.xml" Id="R397ad5dda4a347e8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8988a757a7524c97" /><Relationship Type="http://schemas.openxmlformats.org/officeDocument/2006/relationships/image" Target="/ppt/media/image2.png" Id="R0b961efbde2842ca" /><Relationship Type="http://schemas.openxmlformats.org/officeDocument/2006/relationships/notesSlide" Target="/ppt/notesSlides/notesSlide11.xml" Id="Ra43ca21cf5a14f7e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42ba487b4fae4377" /><Relationship Type="http://schemas.openxmlformats.org/officeDocument/2006/relationships/notesSlide" Target="/ppt/notesSlides/notesSlide2.xml" Id="R03f7cbcde22146ac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d04990054de2400d" /><Relationship Type="http://schemas.openxmlformats.org/officeDocument/2006/relationships/notesSlide" Target="/ppt/notesSlides/notesSlide3.xml" Id="R1f766981bb414ff5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2c267d358d0e49b2" /><Relationship Type="http://schemas.openxmlformats.org/officeDocument/2006/relationships/notesSlide" Target="/ppt/notesSlides/notesSlide4.xml" Id="R06c4383aa66241de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f332468f38484673" /><Relationship Type="http://schemas.openxmlformats.org/officeDocument/2006/relationships/notesSlide" Target="/ppt/notesSlides/notesSlide5.xml" Id="R553b298ba2e74e90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84cb081e3e384def" /><Relationship Type="http://schemas.openxmlformats.org/officeDocument/2006/relationships/notesSlide" Target="/ppt/notesSlides/notesSlide6.xml" Id="R611be5ba63bb4063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c0e6ee933cea4486" /><Relationship Type="http://schemas.openxmlformats.org/officeDocument/2006/relationships/notesSlide" Target="/ppt/notesSlides/notesSlide7.xml" Id="R759142c90223463b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1de2231c55334f25" /><Relationship Type="http://schemas.openxmlformats.org/officeDocument/2006/relationships/notesSlide" Target="/ppt/notesSlides/notesSlide8.xml" Id="R587741d985cd420a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84fc6f0daee14d97" /><Relationship Type="http://schemas.openxmlformats.org/officeDocument/2006/relationships/notesSlide" Target="/ppt/notesSlides/notesSlide9.xml" Id="Rbc0ba36e5e0f43cb" /></Relationships>
</file>

<file path=ppt/slides/slide1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36E6E243-E797-4506-89A5-6DEF01D1288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7F1E6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FAEB96EC-2AE9-48A4-A2E7-BD9FFD8AA53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40005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8342B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3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981665d3a29b43a2"/>
          <a:srcRect xmlns:a="http://schemas.openxmlformats.org/drawingml/2006/main" l="1660" t="0" r="1660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296150" y="609600"/>
            <a:ext cx="3143250" cy="4876800"/>
          </a:xfrm>
          <a:prstGeom xmlns:a="http://schemas.openxmlformats.org/drawingml/2006/main" prst="rect">
            <a:avLst/>
          </a:prstGeom>
        </p:spPr>
      </p:pic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65AC31C2-3477-4AA7-9CE6-B2A84C19597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533400"/>
            <a:ext cx="419100" cy="476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B66D37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1ECD5DEF-4DB0-4808-B706-99DAEE0165F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" y="476250"/>
            <a:ext cx="59055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E9DCC9"/>
                </a:solidFill>
                <a:latin typeface="Aptos"/>
                <a:ea typeface="Aptos"/>
                <a:cs typeface="Aptos"/>
              </a:defRPr>
            </a:pPr>
            <a:r>
              <a:rPr sz="900" b="1">
                <a:solidFill>
                  <a:srgbClr val="E9DCC9"/>
                </a:solidFill>
                <a:latin typeface="Aptos"/>
                <a:ea typeface="Aptos"/>
                <a:cs typeface="Aptos"/>
              </a:rPr>
              <a:t>PRESENTATION FÖR HR OCH NYA CHEFER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9B027273-CB9D-4D60-ACD1-B88DE18020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" y="1257300"/>
            <a:ext cx="2857500" cy="14763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3300" b="1">
                <a:solidFill>
                  <a:srgbClr val="FFFAF1"/>
                </a:solidFill>
                <a:latin typeface="Georgia"/>
                <a:ea typeface="Georgia"/>
                <a:cs typeface="Georgia"/>
              </a:defRPr>
            </a:pPr>
            <a:r>
              <a:rPr sz="3300" b="1">
                <a:solidFill>
                  <a:srgbClr val="FFFAF1"/>
                </a:solidFill>
                <a:latin typeface="Georgia"/>
                <a:ea typeface="Georgia"/>
                <a:cs typeface="Georgia"/>
              </a:rPr>
              <a:t>Chef för</a:t>
            </a:r>
          </a:p>
          <a:p xmlns:a="http://schemas.openxmlformats.org/drawingml/2006/main">
            <a:pPr algn="l">
              <a:defRPr sz="3300" b="1">
                <a:solidFill>
                  <a:srgbClr val="FFFAF1"/>
                </a:solidFill>
                <a:latin typeface="Georgia"/>
                <a:ea typeface="Georgia"/>
                <a:cs typeface="Georgia"/>
              </a:defRPr>
            </a:pPr>
            <a:r>
              <a:rPr sz="3300" b="1">
                <a:solidFill>
                  <a:srgbClr val="FFFAF1"/>
                </a:solidFill>
                <a:latin typeface="Georgia"/>
                <a:ea typeface="Georgia"/>
                <a:cs typeface="Georgia"/>
              </a:rPr>
              <a:t>första gången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6AB8CFE3-C41D-402A-9754-B4D94265807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3028950"/>
            <a:ext cx="2781300" cy="876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E9DCC9"/>
                </a:solidFill>
                <a:latin typeface="Aptos"/>
                <a:ea typeface="Aptos"/>
                <a:cs typeface="Aptos"/>
              </a:defRPr>
            </a:pPr>
            <a:r>
              <a:rPr sz="1350" b="0">
                <a:solidFill>
                  <a:srgbClr val="E9DCC9"/>
                </a:solidFill>
                <a:latin typeface="Aptos"/>
                <a:ea typeface="Aptos"/>
                <a:cs typeface="Aptos"/>
              </a:rPr>
              <a:t>En överlevnadsguide om rollen, teamet och de svåra situationer som ofta kommer innan man hunnit känna sig trygg som chef.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BC2FF410-1B94-49E6-9307-444C9B48E52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4362450"/>
            <a:ext cx="20955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B66D37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67B644F6-2BBF-4E39-A16E-F4BAB5522A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4686300"/>
            <a:ext cx="2476500" cy="3429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650" b="1">
                <a:solidFill>
                  <a:srgbClr val="FFFAF1"/>
                </a:solidFill>
                <a:latin typeface="Georgia"/>
                <a:ea typeface="Georgia"/>
                <a:cs typeface="Georgia"/>
              </a:defRPr>
            </a:pPr>
            <a:r>
              <a:rPr sz="1650" b="1">
                <a:solidFill>
                  <a:srgbClr val="FFFAF1"/>
                </a:solidFill>
                <a:latin typeface="Georgia"/>
                <a:ea typeface="Georgia"/>
                <a:cs typeface="Georgia"/>
              </a:rPr>
              <a:t>Fredrik Svarén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7B9FC08C-0719-43F6-B678-340944C6C4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5143500"/>
            <a:ext cx="238125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0">
                <a:solidFill>
                  <a:srgbClr val="D8CDBE"/>
                </a:solidFill>
                <a:latin typeface="Aptos"/>
                <a:ea typeface="Aptos"/>
                <a:cs typeface="Aptos"/>
              </a:defRPr>
            </a:pPr>
            <a:r>
              <a:rPr sz="1050" b="0">
                <a:solidFill>
                  <a:srgbClr val="D8CDBE"/>
                </a:solidFill>
                <a:latin typeface="Aptos"/>
                <a:ea typeface="Aptos"/>
                <a:cs typeface="Aptos"/>
              </a:rPr>
              <a:t>ePub · PDF · ljudbok</a:t>
            </a:r>
          </a:p>
          <a:p xmlns:a="http://schemas.openxmlformats.org/drawingml/2006/main">
            <a:pPr algn="l">
              <a:defRPr sz="1050" b="0">
                <a:solidFill>
                  <a:srgbClr val="D8CDBE"/>
                </a:solidFill>
                <a:latin typeface="Aptos"/>
                <a:ea typeface="Aptos"/>
                <a:cs typeface="Aptos"/>
              </a:defRPr>
            </a:pPr>
            <a:r>
              <a:rPr sz="1050" b="0">
                <a:solidFill>
                  <a:srgbClr val="D8CDBE"/>
                </a:solidFill>
                <a:latin typeface="Aptos"/>
                <a:ea typeface="Aptos"/>
                <a:cs typeface="Aptos"/>
              </a:rPr>
              <a:t>chefsboken.se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17185C64-04EE-4BA8-98A5-DEA46DE6E98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57700" y="1885950"/>
            <a:ext cx="2190750" cy="1066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875" b="1">
                <a:solidFill>
                  <a:srgbClr val="171511"/>
                </a:solidFill>
                <a:latin typeface="Georgia"/>
                <a:ea typeface="Georgia"/>
                <a:cs typeface="Georgia"/>
              </a:defRPr>
            </a:pPr>
            <a:r>
              <a:rPr sz="1875" b="1">
                <a:solidFill>
                  <a:srgbClr val="171511"/>
                </a:solidFill>
                <a:latin typeface="Georgia"/>
                <a:ea typeface="Georgia"/>
                <a:cs typeface="Georgia"/>
              </a:rPr>
              <a:t>Presentation av boken</a:t>
            </a:r>
          </a:p>
          <a:p xmlns:a="http://schemas.openxmlformats.org/drawingml/2006/main">
            <a:pPr algn="l">
              <a:defRPr sz="1875" b="1">
                <a:solidFill>
                  <a:srgbClr val="171511"/>
                </a:solidFill>
                <a:latin typeface="Georgia"/>
                <a:ea typeface="Georgia"/>
                <a:cs typeface="Georgia"/>
              </a:defRPr>
            </a:pPr>
            <a:r>
              <a:rPr sz="1875" b="1">
                <a:solidFill>
                  <a:srgbClr val="171511"/>
                </a:solidFill>
                <a:latin typeface="Georgia"/>
                <a:ea typeface="Georgia"/>
                <a:cs typeface="Georgia"/>
              </a:rPr>
              <a:t>för HR och nya chefer.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A75E680E-CA0E-454E-A44F-724F5EFB59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6362700"/>
            <a:ext cx="7048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B66D37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CC4F52FC-49D9-4864-BA14-406301F53A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28750" y="6267450"/>
            <a:ext cx="30480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CFC5B7"/>
                </a:solidFill>
                <a:latin typeface="Aptos"/>
                <a:ea typeface="Aptos"/>
                <a:cs typeface="Aptos"/>
              </a:defRPr>
            </a:pPr>
            <a:r>
              <a:rPr sz="825" b="0">
                <a:solidFill>
                  <a:srgbClr val="CFC5B7"/>
                </a:solidFill>
                <a:latin typeface="Aptos"/>
                <a:ea typeface="Aptos"/>
                <a:cs typeface="Aptos"/>
              </a:rPr>
              <a:t>Chefsboken.se / 01</a:t>
            </a:r>
          </a:p>
        </p:txBody>
      </p:sp>
    </p:spTree>
    <p:extLst>
      <p:ext uri="{BB962C8B-B14F-4D97-AF65-F5344CB8AC3E}">
        <p14:creationId xmlns:p14="http://schemas.microsoft.com/office/powerpoint/2010/main" val="1428165748"/>
      </p:ext>
    </p:extLst>
  </p:cSld>
</p:sld>
</file>

<file path=ppt/slides/slide10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13F5D3A2-0337-4E99-BC8C-4D389CED6E3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7F1E6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380E155D-E751-4C4A-9BFE-99B2297F5EB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533400"/>
            <a:ext cx="419100" cy="476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496A58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5E739185-4D78-4E7B-858C-D1CD0892A11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" y="476250"/>
            <a:ext cx="59055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635C50"/>
                </a:solidFill>
                <a:latin typeface="Aptos"/>
                <a:ea typeface="Aptos"/>
                <a:cs typeface="Aptos"/>
              </a:defRPr>
            </a:pPr>
            <a:r>
              <a:rPr sz="900" b="1">
                <a:solidFill>
                  <a:srgbClr val="635C50"/>
                </a:solidFill>
                <a:latin typeface="Aptos"/>
                <a:ea typeface="Aptos"/>
                <a:cs typeface="Aptos"/>
              </a:rPr>
              <a:t>FÖR HR OCH LEDNINGSGRUPPER</a:t>
            </a:r>
          </a:p>
        </p:txBody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46841D42-7468-4ECF-A4D5-38841A5A18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895350"/>
            <a:ext cx="7429500" cy="9144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3000" b="1">
                <a:solidFill>
                  <a:srgbClr val="171511"/>
                </a:solidFill>
                <a:latin typeface="Georgia"/>
                <a:ea typeface="Georgia"/>
                <a:cs typeface="Georgia"/>
              </a:defRPr>
            </a:pPr>
            <a:r>
              <a:rPr sz="3000" b="1">
                <a:solidFill>
                  <a:srgbClr val="171511"/>
                </a:solidFill>
                <a:latin typeface="Georgia"/>
                <a:ea typeface="Georgia"/>
                <a:cs typeface="Georgia"/>
              </a:rPr>
              <a:t>Boken kan bli ett lågtröskelstöd i onboarding av nya chefer.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E66DA091-5513-4416-813A-837823CBC6D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2667000"/>
            <a:ext cx="552450" cy="514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3150" b="1">
                <a:solidFill>
                  <a:srgbClr val="B66D37"/>
                </a:solidFill>
                <a:latin typeface="Georgia"/>
                <a:ea typeface="Georgia"/>
                <a:cs typeface="Georgia"/>
              </a:defRPr>
            </a:pPr>
            <a:r>
              <a:rPr sz="3150" b="1">
                <a:solidFill>
                  <a:srgbClr val="B66D37"/>
                </a:solidFill>
                <a:latin typeface="Georgia"/>
                <a:ea typeface="Georgia"/>
                <a:cs typeface="Georgia"/>
              </a:rPr>
              <a:t>1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1EC0BBDA-0A87-4954-A4A9-3ABC2868C76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81150" y="2571750"/>
            <a:ext cx="2343150" cy="1371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CAB7"/>
            </a:solidFill>
            <a:prstDash val="solid"/>
          </a:ln>
        </p:spPr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E4FB4A1D-7BCA-418E-B61B-6F9C32D72ED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790700" y="2781300"/>
            <a:ext cx="186690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171511"/>
                </a:solidFill>
                <a:latin typeface="Georgia"/>
                <a:ea typeface="Georgia"/>
                <a:cs typeface="Georgia"/>
              </a:defRPr>
            </a:pPr>
            <a:r>
              <a:rPr sz="1425" b="1">
                <a:solidFill>
                  <a:srgbClr val="171511"/>
                </a:solidFill>
                <a:latin typeface="Georgia"/>
                <a:ea typeface="Georgia"/>
                <a:cs typeface="Georgia"/>
              </a:rPr>
              <a:t>Skicka vid start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B59F31EA-C643-44A2-AE18-9DD47E13CC4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790700" y="3295650"/>
            <a:ext cx="1790700" cy="438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635C50"/>
                </a:solidFill>
                <a:latin typeface="Aptos"/>
                <a:ea typeface="Aptos"/>
                <a:cs typeface="Aptos"/>
              </a:defRPr>
            </a:pPr>
            <a:r>
              <a:rPr sz="975" b="0">
                <a:solidFill>
                  <a:srgbClr val="635C50"/>
                </a:solidFill>
                <a:latin typeface="Aptos"/>
                <a:ea typeface="Aptos"/>
                <a:cs typeface="Aptos"/>
              </a:rPr>
              <a:t>Ge chefen ett gemensamt språk från första veckan.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B6114E02-1349-43FB-B9BD-38638A8027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57650" y="3238500"/>
            <a:ext cx="266700" cy="285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496A58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718D990D-7780-4336-B1F5-8103A1657D5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48150" y="2667000"/>
            <a:ext cx="552450" cy="514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3150" b="1">
                <a:solidFill>
                  <a:srgbClr val="B66D37"/>
                </a:solidFill>
                <a:latin typeface="Georgia"/>
                <a:ea typeface="Georgia"/>
                <a:cs typeface="Georgia"/>
              </a:defRPr>
            </a:pPr>
            <a:r>
              <a:rPr sz="3150" b="1">
                <a:solidFill>
                  <a:srgbClr val="B66D37"/>
                </a:solidFill>
                <a:latin typeface="Georgia"/>
                <a:ea typeface="Georgia"/>
                <a:cs typeface="Georgia"/>
              </a:rPr>
              <a:t>2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00C024A5-28F1-4D96-A723-0633563C3B4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953000" y="2571750"/>
            <a:ext cx="2343150" cy="1371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CAB7"/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DCB6E3AF-0F71-4CD3-BF2A-62ECD9110EF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62550" y="2781300"/>
            <a:ext cx="186690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171511"/>
                </a:solidFill>
                <a:latin typeface="Georgia"/>
                <a:ea typeface="Georgia"/>
                <a:cs typeface="Georgia"/>
              </a:defRPr>
            </a:pPr>
            <a:r>
              <a:rPr sz="1425" b="1">
                <a:solidFill>
                  <a:srgbClr val="171511"/>
                </a:solidFill>
                <a:latin typeface="Georgia"/>
                <a:ea typeface="Georgia"/>
                <a:cs typeface="Georgia"/>
              </a:rPr>
              <a:t>Använd i program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142C444B-D800-4398-90C6-A5F369A4904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62550" y="3295650"/>
            <a:ext cx="1790700" cy="438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635C50"/>
                </a:solidFill>
                <a:latin typeface="Aptos"/>
                <a:ea typeface="Aptos"/>
                <a:cs typeface="Aptos"/>
              </a:defRPr>
            </a:pPr>
            <a:r>
              <a:rPr sz="975" b="0">
                <a:solidFill>
                  <a:srgbClr val="635C50"/>
                </a:solidFill>
                <a:latin typeface="Aptos"/>
                <a:ea typeface="Aptos"/>
                <a:cs typeface="Aptos"/>
              </a:rPr>
              <a:t>Koppla kapitel till samtal, dilemman och reflektion.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292F30EE-8C9E-429E-AEA1-BBC3A40B5F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29500" y="3238500"/>
            <a:ext cx="266700" cy="285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496A58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2D2108CA-A4F7-4C36-9D1F-648BEB45B50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0" y="2667000"/>
            <a:ext cx="552450" cy="514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3150" b="1">
                <a:solidFill>
                  <a:srgbClr val="B66D37"/>
                </a:solidFill>
                <a:latin typeface="Georgia"/>
                <a:ea typeface="Georgia"/>
                <a:cs typeface="Georgia"/>
              </a:defRPr>
            </a:pPr>
            <a:r>
              <a:rPr sz="3150" b="1">
                <a:solidFill>
                  <a:srgbClr val="B66D37"/>
                </a:solidFill>
                <a:latin typeface="Georgia"/>
                <a:ea typeface="Georgia"/>
                <a:cs typeface="Georgia"/>
              </a:rPr>
              <a:t>3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E66235B4-3372-484A-8E60-9501CB51F8C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24850" y="2571750"/>
            <a:ext cx="2343150" cy="1371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CAB7"/>
            </a:solidFill>
            <a:prstDash val="solid"/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932A023B-22E4-4A80-A874-4CAC7AEB04F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34400" y="2781300"/>
            <a:ext cx="186690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171511"/>
                </a:solidFill>
                <a:latin typeface="Georgia"/>
                <a:ea typeface="Georgia"/>
                <a:cs typeface="Georgia"/>
              </a:defRPr>
            </a:pPr>
            <a:r>
              <a:rPr sz="1425" b="1">
                <a:solidFill>
                  <a:srgbClr val="171511"/>
                </a:solidFill>
                <a:latin typeface="Georgia"/>
                <a:ea typeface="Georgia"/>
                <a:cs typeface="Georgia"/>
              </a:rPr>
              <a:t>Följ upp efter 60 dagar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46AEAC72-8955-4E31-B437-92E9380C31A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34400" y="3295650"/>
            <a:ext cx="1790700" cy="438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635C50"/>
                </a:solidFill>
                <a:latin typeface="Aptos"/>
                <a:ea typeface="Aptos"/>
                <a:cs typeface="Aptos"/>
              </a:defRPr>
            </a:pPr>
            <a:r>
              <a:rPr sz="975" b="0">
                <a:solidFill>
                  <a:srgbClr val="635C50"/>
                </a:solidFill>
                <a:latin typeface="Aptos"/>
                <a:ea typeface="Aptos"/>
                <a:cs typeface="Aptos"/>
              </a:rPr>
              <a:t>Låt chefen välja situationerna som faktiskt blev svåra.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0E38E54B-4AC4-416A-B94B-A40D1ECDAD7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" y="4724400"/>
            <a:ext cx="9525000" cy="7239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ADCCA"/>
          </a:solidFill>
          <a:ln xmlns:a="http://schemas.openxmlformats.org/drawingml/2006/main" w="9525">
            <a:solidFill>
              <a:srgbClr val="D9CAB7"/>
            </a:solidFill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DE606F35-E0BC-4F7F-99A3-62C01E1002D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00150" y="4972050"/>
            <a:ext cx="819150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171511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171511"/>
                </a:solidFill>
                <a:latin typeface="Aptos"/>
                <a:ea typeface="Aptos"/>
                <a:cs typeface="Aptos"/>
              </a:rPr>
              <a:t>Organisationer som använder boken brett bör överväga ett större bidrag eller kontakta författaren.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24AE339D-8627-4AFF-AFCC-7E0E069D8F3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6362700"/>
            <a:ext cx="7048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496A58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52FD6E07-EFB6-4DAD-9ADF-FCD0BE3E899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28750" y="6267450"/>
            <a:ext cx="30480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635C50"/>
                </a:solidFill>
                <a:latin typeface="Aptos"/>
                <a:ea typeface="Aptos"/>
                <a:cs typeface="Aptos"/>
              </a:defRPr>
            </a:pPr>
            <a:r>
              <a:rPr sz="825" b="0">
                <a:solidFill>
                  <a:srgbClr val="635C50"/>
                </a:solidFill>
                <a:latin typeface="Aptos"/>
                <a:ea typeface="Aptos"/>
                <a:cs typeface="Aptos"/>
              </a:rPr>
              <a:t>Chefsboken.se / 10</a:t>
            </a:r>
          </a:p>
        </p:txBody>
      </p:sp>
    </p:spTree>
    <p:extLst>
      <p:ext uri="{BB962C8B-B14F-4D97-AF65-F5344CB8AC3E}">
        <p14:creationId xmlns:p14="http://schemas.microsoft.com/office/powerpoint/2010/main" val="2113245422"/>
      </p:ext>
    </p:extLst>
  </p:cSld>
</p:sld>
</file>

<file path=ppt/slides/slide11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0CB8D97C-E168-4B66-9404-602C4840AF3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8342B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0b961efbde2842ca"/>
          <a:srcRect xmlns:a="http://schemas.openxmlformats.org/drawingml/2006/main" l="1683" t="0" r="1683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905750" y="800100"/>
            <a:ext cx="2552700" cy="3962400"/>
          </a:xfrm>
          <a:prstGeom xmlns:a="http://schemas.openxmlformats.org/drawingml/2006/main" prst="rect">
            <a:avLst/>
          </a:prstGeom>
        </p:spPr>
      </p:pic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4FD6E002-4A05-4E9E-BF0E-1AA8D64891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533400"/>
            <a:ext cx="419100" cy="476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B66D37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7B6B3E90-9A01-4582-9375-0F371FCA18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" y="476250"/>
            <a:ext cx="59055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E9DCC9"/>
                </a:solidFill>
                <a:latin typeface="Aptos"/>
                <a:ea typeface="Aptos"/>
                <a:cs typeface="Aptos"/>
              </a:defRPr>
            </a:pPr>
            <a:r>
              <a:rPr sz="900" b="1">
                <a:solidFill>
                  <a:srgbClr val="E9DCC9"/>
                </a:solidFill>
                <a:latin typeface="Aptos"/>
                <a:ea typeface="Aptos"/>
                <a:cs typeface="Aptos"/>
              </a:rPr>
              <a:t>NÄSTA STEG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8212F965-F6B3-4424-85DA-2C17DC1AFC8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990600"/>
            <a:ext cx="6858000" cy="11239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3150" b="1">
                <a:solidFill>
                  <a:srgbClr val="FFFAF1"/>
                </a:solidFill>
                <a:latin typeface="Georgia"/>
                <a:ea typeface="Georgia"/>
                <a:cs typeface="Georgia"/>
              </a:defRPr>
            </a:pPr>
            <a:r>
              <a:rPr sz="3150" b="1">
                <a:solidFill>
                  <a:srgbClr val="FFFAF1"/>
                </a:solidFill>
                <a:latin typeface="Georgia"/>
                <a:ea typeface="Georgia"/>
                <a:cs typeface="Georgia"/>
              </a:rPr>
              <a:t>Ladda ner, dela boken, eller boka en presentation.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7EF8D442-05F6-419D-92A2-5C091182A5B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" y="2476500"/>
            <a:ext cx="6191250" cy="8001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500" b="0">
                <a:solidFill>
                  <a:srgbClr val="E9DCC9"/>
                </a:solidFill>
                <a:latin typeface="Aptos"/>
                <a:ea typeface="Aptos"/>
                <a:cs typeface="Aptos"/>
              </a:defRPr>
            </a:pPr>
            <a:r>
              <a:rPr sz="1500" b="0">
                <a:solidFill>
                  <a:srgbClr val="E9DCC9"/>
                </a:solidFill>
                <a:latin typeface="Aptos"/>
                <a:ea typeface="Aptos"/>
                <a:cs typeface="Aptos"/>
              </a:rPr>
              <a:t>Fredrik kommer gärna och berättar om boken, varför den skrevs och hur den kan användas i chefsprogram, ledarforum eller introduktion för nya chefer.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B3655D3E-507D-46A6-8394-2BDD259E40B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6750" y="3733800"/>
            <a:ext cx="5810250" cy="15621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AF1"/>
          </a:solidFill>
          <a:ln xmlns:a="http://schemas.openxmlformats.org/drawingml/2006/main" w="9525">
            <a:solidFill>
              <a:srgbClr val="D9CAB7"/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6F9DD476-DE95-4F6E-BF0C-4F5CDAAF8D9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52500" y="3981450"/>
            <a:ext cx="2381250" cy="285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875" b="1">
                <a:solidFill>
                  <a:srgbClr val="171511"/>
                </a:solidFill>
                <a:latin typeface="Georgia"/>
                <a:ea typeface="Georgia"/>
                <a:cs typeface="Georgia"/>
              </a:defRPr>
            </a:pPr>
            <a:r>
              <a:rPr sz="1875" b="1">
                <a:solidFill>
                  <a:srgbClr val="171511"/>
                </a:solidFill>
                <a:latin typeface="Georgia"/>
                <a:ea typeface="Georgia"/>
                <a:cs typeface="Georgia"/>
              </a:rPr>
              <a:t>Fredrik Svarén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FDFD7F89-8750-4E51-AC5A-57E82CB7FB9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52500" y="4343400"/>
            <a:ext cx="40957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171511"/>
                </a:solidFill>
                <a:latin typeface="Aptos"/>
                <a:ea typeface="Aptos"/>
                <a:cs typeface="Aptos"/>
              </a:defRPr>
            </a:pPr>
            <a:r>
              <a:rPr sz="1125" b="0">
                <a:solidFill>
                  <a:srgbClr val="171511"/>
                </a:solidFill>
                <a:latin typeface="Aptos"/>
                <a:ea typeface="Aptos"/>
                <a:cs typeface="Aptos"/>
              </a:rPr>
              <a:t>Senior Engineering Manager, konsult och författare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9D0FE960-AA12-4BB9-923C-5BBC571108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52500" y="4667250"/>
            <a:ext cx="40957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B66D37"/>
                </a:solidFill>
                <a:latin typeface="Aptos"/>
                <a:ea typeface="Aptos"/>
                <a:cs typeface="Aptos"/>
              </a:defRPr>
            </a:pPr>
            <a:r>
              <a:rPr sz="1200" b="1">
                <a:solidFill>
                  <a:srgbClr val="B66D37"/>
                </a:solidFill>
                <a:latin typeface="Aptos"/>
                <a:ea typeface="Aptos"/>
                <a:cs typeface="Aptos"/>
              </a:rPr>
              <a:t>fredrik@svaren.se  |  +46 70 727 16 37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3720E7D9-70FC-4D46-9190-8C58AD5A7E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52500" y="4953000"/>
            <a:ext cx="4333875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1">
                <a:solidFill>
                  <a:srgbClr val="496A58"/>
                </a:solidFill>
                <a:latin typeface="Aptos"/>
                <a:ea typeface="Aptos"/>
                <a:cs typeface="Aptos"/>
              </a:defRPr>
            </a:pPr>
            <a:r>
              <a:rPr sz="1125" b="1">
                <a:solidFill>
                  <a:srgbClr val="496A58"/>
                </a:solidFill>
                <a:latin typeface="Aptos"/>
                <a:ea typeface="Aptos"/>
                <a:cs typeface="Aptos"/>
              </a:rPr>
              <a:t>chefsboken.se  |  buymeacoffee.com/leadership101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CD2E8C81-C3D1-4980-927A-A927A66F9AB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52500" y="5257800"/>
            <a:ext cx="1066800" cy="285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496A58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FC5BA42C-92AE-4D69-AAAD-8020D9D7B32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6362700"/>
            <a:ext cx="7048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B66D37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2F239245-EA0A-4593-8198-C5B2E222960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28750" y="6267450"/>
            <a:ext cx="30480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CFC5B7"/>
                </a:solidFill>
                <a:latin typeface="Aptos"/>
                <a:ea typeface="Aptos"/>
                <a:cs typeface="Aptos"/>
              </a:defRPr>
            </a:pPr>
            <a:r>
              <a:rPr sz="825" b="0">
                <a:solidFill>
                  <a:srgbClr val="CFC5B7"/>
                </a:solidFill>
                <a:latin typeface="Aptos"/>
                <a:ea typeface="Aptos"/>
                <a:cs typeface="Aptos"/>
              </a:rPr>
              <a:t>Chefsboken.se / 11</a:t>
            </a:r>
          </a:p>
        </p:txBody>
      </p:sp>
    </p:spTree>
    <p:extLst>
      <p:ext uri="{BB962C8B-B14F-4D97-AF65-F5344CB8AC3E}">
        <p14:creationId xmlns:p14="http://schemas.microsoft.com/office/powerpoint/2010/main" val="1551162184"/>
      </p:ext>
    </p:extLst>
  </p:cSld>
</p:sld>
</file>

<file path=ppt/slides/slide2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E7F58C7C-7F0A-4780-9CA7-299E38EBD3D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5231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842F0488-FDFC-4ACF-BC45-F38A1D7435D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533400"/>
            <a:ext cx="419100" cy="476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B66D37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3AD853BC-B376-40D6-9902-8F8D9A33D85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" y="476250"/>
            <a:ext cx="59055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E9DCC9"/>
                </a:solidFill>
                <a:latin typeface="Aptos"/>
                <a:ea typeface="Aptos"/>
                <a:cs typeface="Aptos"/>
              </a:defRPr>
            </a:pPr>
            <a:r>
              <a:rPr sz="900" b="1">
                <a:solidFill>
                  <a:srgbClr val="E9DCC9"/>
                </a:solidFill>
                <a:latin typeface="Aptos"/>
                <a:ea typeface="Aptos"/>
                <a:cs typeface="Aptos"/>
              </a:rPr>
              <a:t>VARFÖR BOKEN BEHÖVS</a:t>
            </a:r>
          </a:p>
        </p:txBody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0C4A81FB-8E9B-4387-B03F-EAE52EDA3B5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990600"/>
            <a:ext cx="7810500" cy="1143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3150" b="1">
                <a:solidFill>
                  <a:srgbClr val="FFFAF1"/>
                </a:solidFill>
                <a:latin typeface="Georgia"/>
                <a:ea typeface="Georgia"/>
                <a:cs typeface="Georgia"/>
              </a:defRPr>
            </a:pPr>
            <a:r>
              <a:rPr sz="3150" b="1">
                <a:solidFill>
                  <a:srgbClr val="FFFAF1"/>
                </a:solidFill>
                <a:latin typeface="Georgia"/>
                <a:ea typeface="Georgia"/>
                <a:cs typeface="Georgia"/>
              </a:rPr>
              <a:t>Många nya chefer får ansvar långt innan de fått ett språk för rollen.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EA017D12-78EA-462E-9D68-278A8973AB7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" y="2419350"/>
            <a:ext cx="723900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500" b="0">
                <a:solidFill>
                  <a:srgbClr val="E9DCC9"/>
                </a:solidFill>
                <a:latin typeface="Aptos"/>
                <a:ea typeface="Aptos"/>
                <a:cs typeface="Aptos"/>
              </a:defRPr>
            </a:pPr>
            <a:r>
              <a:rPr sz="1500" b="0">
                <a:solidFill>
                  <a:srgbClr val="E9DCC9"/>
                </a:solidFill>
                <a:latin typeface="Aptos"/>
                <a:ea typeface="Aptos"/>
                <a:cs typeface="Aptos"/>
              </a:rPr>
              <a:t>Övergången från expert till chef handlar mindre om att få en ny titel och mer om att byta arbetslogik: från egen prestation till andras förutsättningar.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7E63F73B-F27A-4F31-BE28-EBB8CF65E6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2950" y="3924300"/>
            <a:ext cx="2952750" cy="1466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E2B26"/>
          </a:solidFill>
          <a:ln xmlns:a="http://schemas.openxmlformats.org/drawingml/2006/main" w="9525">
            <a:solidFill>
              <a:srgbClr val="5D5549"/>
            </a:solidFill>
            <a:prstDash val="solid"/>
          </a:ln>
        </p:spPr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0B7836B7-60E2-4556-A124-27453E73CC8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171950"/>
            <a:ext cx="2381250" cy="304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725" b="1">
                <a:solidFill>
                  <a:srgbClr val="FFFAF1"/>
                </a:solidFill>
                <a:latin typeface="Georgia"/>
                <a:ea typeface="Georgia"/>
                <a:cs typeface="Georgia"/>
              </a:defRPr>
            </a:pPr>
            <a:r>
              <a:rPr sz="1725" b="1">
                <a:solidFill>
                  <a:srgbClr val="FFFAF1"/>
                </a:solidFill>
                <a:latin typeface="Georgia"/>
                <a:ea typeface="Georgia"/>
                <a:cs typeface="Georgia"/>
              </a:rPr>
              <a:t>Ny roll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9549B0BD-5F9D-4A06-AC73-F7EC16E10D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629150"/>
            <a:ext cx="2333625" cy="552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E9DCC9"/>
                </a:solidFill>
                <a:latin typeface="Aptos"/>
                <a:ea typeface="Aptos"/>
                <a:cs typeface="Aptos"/>
              </a:defRPr>
            </a:pPr>
            <a:r>
              <a:rPr sz="1125" b="0">
                <a:solidFill>
                  <a:srgbClr val="E9DCC9"/>
                </a:solidFill>
                <a:latin typeface="Aptos"/>
                <a:ea typeface="Aptos"/>
                <a:cs typeface="Aptos"/>
              </a:rPr>
              <a:t>Du ska lyckas genom andra, inte bara genom dig själv.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C09A1965-70A8-4573-B68D-CA222245D83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5524500"/>
            <a:ext cx="838200" cy="285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496A58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B1036253-2264-4BDD-B740-6E6A67C4CD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362450" y="3924300"/>
            <a:ext cx="2952750" cy="1466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33483D"/>
          </a:solidFill>
          <a:ln xmlns:a="http://schemas.openxmlformats.org/drawingml/2006/main" w="9525">
            <a:solidFill>
              <a:srgbClr val="5D5549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0F81B390-4ED1-472C-9CF2-A27B415305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91050" y="4171950"/>
            <a:ext cx="2381250" cy="304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725" b="1">
                <a:solidFill>
                  <a:srgbClr val="FFFAF1"/>
                </a:solidFill>
                <a:latin typeface="Georgia"/>
                <a:ea typeface="Georgia"/>
                <a:cs typeface="Georgia"/>
              </a:defRPr>
            </a:pPr>
            <a:r>
              <a:rPr sz="1725" b="1">
                <a:solidFill>
                  <a:srgbClr val="FFFAF1"/>
                </a:solidFill>
                <a:latin typeface="Georgia"/>
                <a:ea typeface="Georgia"/>
                <a:cs typeface="Georgia"/>
              </a:rPr>
              <a:t>Otydliga situationer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464CD867-C184-4C0C-94FD-668A4B4D749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91050" y="4629150"/>
            <a:ext cx="2333625" cy="552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E9DCC9"/>
                </a:solidFill>
                <a:latin typeface="Aptos"/>
                <a:ea typeface="Aptos"/>
                <a:cs typeface="Aptos"/>
              </a:defRPr>
            </a:pPr>
            <a:r>
              <a:rPr sz="1125" b="0">
                <a:solidFill>
                  <a:srgbClr val="E9DCC9"/>
                </a:solidFill>
                <a:latin typeface="Aptos"/>
                <a:ea typeface="Aptos"/>
                <a:cs typeface="Aptos"/>
              </a:rPr>
              <a:t>Underprestation, oro, policybeslut och svåra samtal kommer snabbt.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F6F0E5F8-E076-4ED4-8332-354BF911417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91050" y="5524500"/>
            <a:ext cx="838200" cy="285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B66D37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BFDF42A8-1B93-4A46-B232-4C401A5298F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81950" y="3924300"/>
            <a:ext cx="2952750" cy="1466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E2B26"/>
          </a:solidFill>
          <a:ln xmlns:a="http://schemas.openxmlformats.org/drawingml/2006/main" w="9525">
            <a:solidFill>
              <a:srgbClr val="5D5549"/>
            </a:solidFill>
            <a:prstDash val="solid"/>
          </a:ln>
        </p:spPr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40482C10-2CA9-4A34-ACF2-799A7C0D273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10550" y="4171950"/>
            <a:ext cx="2381250" cy="304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725" b="1">
                <a:solidFill>
                  <a:srgbClr val="FFFAF1"/>
                </a:solidFill>
                <a:latin typeface="Georgia"/>
                <a:ea typeface="Georgia"/>
                <a:cs typeface="Georgia"/>
              </a:defRPr>
            </a:pPr>
            <a:r>
              <a:rPr sz="1725" b="1">
                <a:solidFill>
                  <a:srgbClr val="FFFAF1"/>
                </a:solidFill>
                <a:latin typeface="Georgia"/>
                <a:ea typeface="Georgia"/>
                <a:cs typeface="Georgia"/>
              </a:rPr>
              <a:t>Få praktiska verktyg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707FD8A5-6231-4E38-9972-04449674204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10550" y="4629150"/>
            <a:ext cx="2333625" cy="552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E9DCC9"/>
                </a:solidFill>
                <a:latin typeface="Aptos"/>
                <a:ea typeface="Aptos"/>
                <a:cs typeface="Aptos"/>
              </a:defRPr>
            </a:pPr>
            <a:r>
              <a:rPr sz="1125" b="0">
                <a:solidFill>
                  <a:srgbClr val="E9DCC9"/>
                </a:solidFill>
                <a:latin typeface="Aptos"/>
                <a:ea typeface="Aptos"/>
                <a:cs typeface="Aptos"/>
              </a:rPr>
              <a:t>Många får kalendern full men inget gemensamt stödmaterial.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7F67F9E3-9136-45C3-B886-15A5F94A5E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10550" y="5524500"/>
            <a:ext cx="838200" cy="285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496A58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65AFAF73-1A58-4983-947C-E912ED2D4BD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6362700"/>
            <a:ext cx="7048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B66D37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16997880-7616-40D6-BD57-EAC80D97B0A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28750" y="6267450"/>
            <a:ext cx="30480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CFC5B7"/>
                </a:solidFill>
                <a:latin typeface="Aptos"/>
                <a:ea typeface="Aptos"/>
                <a:cs typeface="Aptos"/>
              </a:defRPr>
            </a:pPr>
            <a:r>
              <a:rPr sz="825" b="0">
                <a:solidFill>
                  <a:srgbClr val="CFC5B7"/>
                </a:solidFill>
                <a:latin typeface="Aptos"/>
                <a:ea typeface="Aptos"/>
                <a:cs typeface="Aptos"/>
              </a:rPr>
              <a:t>Chefsboken.se / 02</a:t>
            </a:r>
          </a:p>
        </p:txBody>
      </p:sp>
    </p:spTree>
    <p:extLst>
      <p:ext uri="{BB962C8B-B14F-4D97-AF65-F5344CB8AC3E}">
        <p14:creationId xmlns:p14="http://schemas.microsoft.com/office/powerpoint/2010/main" val="417277912"/>
      </p:ext>
    </p:extLst>
  </p:cSld>
</p:sld>
</file>

<file path=ppt/slides/slide3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68551A10-4EF4-4E55-8F5B-B0B5AF0B1C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7F1E6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A655A00B-3377-469D-A5E7-BA1F06F6B2E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533400"/>
            <a:ext cx="419100" cy="476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496A58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99AB093D-30D8-4934-BD9D-31E019C6E0A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" y="476250"/>
            <a:ext cx="59055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635C50"/>
                </a:solidFill>
                <a:latin typeface="Aptos"/>
                <a:ea typeface="Aptos"/>
                <a:cs typeface="Aptos"/>
              </a:defRPr>
            </a:pPr>
            <a:r>
              <a:rPr sz="900" b="1">
                <a:solidFill>
                  <a:srgbClr val="635C50"/>
                </a:solidFill>
                <a:latin typeface="Aptos"/>
                <a:ea typeface="Aptos"/>
                <a:cs typeface="Aptos"/>
              </a:rPr>
              <a:t>BOKENS LÖFTE</a:t>
            </a:r>
          </a:p>
        </p:txBody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8CBB001D-D098-47D4-8B3E-8D1B00CF662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914400"/>
            <a:ext cx="7620000" cy="1047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3150" b="1">
                <a:solidFill>
                  <a:srgbClr val="171511"/>
                </a:solidFill>
                <a:latin typeface="Georgia"/>
                <a:ea typeface="Georgia"/>
                <a:cs typeface="Georgia"/>
              </a:defRPr>
            </a:pPr>
            <a:r>
              <a:rPr sz="3150" b="1">
                <a:solidFill>
                  <a:srgbClr val="171511"/>
                </a:solidFill>
                <a:latin typeface="Georgia"/>
                <a:ea typeface="Georgia"/>
                <a:cs typeface="Georgia"/>
              </a:rPr>
              <a:t>Inte ännu en teori om ledarskap. En praktisk guide för nästa vecka.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07095AC0-3B8C-485E-AA50-731165F960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2476500"/>
            <a:ext cx="66675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250" b="1">
                <a:solidFill>
                  <a:srgbClr val="496A58"/>
                </a:solidFill>
                <a:latin typeface="Georgia"/>
                <a:ea typeface="Georgia"/>
                <a:cs typeface="Georgia"/>
              </a:defRPr>
            </a:pPr>
            <a:r>
              <a:rPr sz="2250" b="1">
                <a:solidFill>
                  <a:srgbClr val="496A58"/>
                </a:solidFill>
                <a:latin typeface="Georgia"/>
                <a:ea typeface="Georgia"/>
                <a:cs typeface="Georgia"/>
              </a:rPr>
              <a:t>01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49EEAA78-F189-4CA6-B532-9F60C8DC265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81150" y="2686050"/>
            <a:ext cx="78105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9CAB7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252FE706-7E92-44DA-99A1-D826764246F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790700" y="2457450"/>
            <a:ext cx="3048000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875" b="1">
                <a:solidFill>
                  <a:srgbClr val="171511"/>
                </a:solidFill>
                <a:latin typeface="Georgia"/>
                <a:ea typeface="Georgia"/>
                <a:cs typeface="Georgia"/>
              </a:defRPr>
            </a:pPr>
            <a:r>
              <a:rPr sz="1875" b="1">
                <a:solidFill>
                  <a:srgbClr val="171511"/>
                </a:solidFill>
                <a:latin typeface="Georgia"/>
                <a:ea typeface="Georgia"/>
                <a:cs typeface="Georgia"/>
              </a:rPr>
              <a:t>Förstå rollen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48FAE373-1A99-4E2B-97B3-B89B123DF5D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048250" y="2476500"/>
            <a:ext cx="4095750" cy="5334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635C50"/>
                </a:solidFill>
                <a:latin typeface="Aptos"/>
                <a:ea typeface="Aptos"/>
                <a:cs typeface="Aptos"/>
              </a:defRPr>
            </a:pPr>
            <a:r>
              <a:rPr sz="1200" b="0">
                <a:solidFill>
                  <a:srgbClr val="635C50"/>
                </a:solidFill>
                <a:latin typeface="Aptos"/>
                <a:ea typeface="Aptos"/>
                <a:cs typeface="Aptos"/>
              </a:rPr>
              <a:t>Vad som faktiskt förändras när du går från specialist till chef.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4AB6D641-6887-4B04-8470-3E493F2AF21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3543300"/>
            <a:ext cx="66675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250" b="1">
                <a:solidFill>
                  <a:srgbClr val="B66D37"/>
                </a:solidFill>
                <a:latin typeface="Georgia"/>
                <a:ea typeface="Georgia"/>
                <a:cs typeface="Georgia"/>
              </a:defRPr>
            </a:pPr>
            <a:r>
              <a:rPr sz="2250" b="1">
                <a:solidFill>
                  <a:srgbClr val="B66D37"/>
                </a:solidFill>
                <a:latin typeface="Georgia"/>
                <a:ea typeface="Georgia"/>
                <a:cs typeface="Georgia"/>
              </a:rPr>
              <a:t>02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F57D891A-9F1C-48AF-83A8-9CC353855FD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81150" y="3752850"/>
            <a:ext cx="78105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9CAB7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F8E6D5AC-3CD5-4DB1-AC1E-B060BFEDB05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790700" y="3524250"/>
            <a:ext cx="3048000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875" b="1">
                <a:solidFill>
                  <a:srgbClr val="171511"/>
                </a:solidFill>
                <a:latin typeface="Georgia"/>
                <a:ea typeface="Georgia"/>
                <a:cs typeface="Georgia"/>
              </a:defRPr>
            </a:pPr>
            <a:r>
              <a:rPr sz="1875" b="1">
                <a:solidFill>
                  <a:srgbClr val="171511"/>
                </a:solidFill>
                <a:latin typeface="Georgia"/>
                <a:ea typeface="Georgia"/>
                <a:cs typeface="Georgia"/>
              </a:rPr>
              <a:t>Leda teamet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5DCFE50A-8DD0-478B-B24B-F57A186E14C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048250" y="3543300"/>
            <a:ext cx="4095750" cy="5334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635C50"/>
                </a:solidFill>
                <a:latin typeface="Aptos"/>
                <a:ea typeface="Aptos"/>
                <a:cs typeface="Aptos"/>
              </a:defRPr>
            </a:pPr>
            <a:r>
              <a:rPr sz="1200" b="0">
                <a:solidFill>
                  <a:srgbClr val="635C50"/>
                </a:solidFill>
                <a:latin typeface="Aptos"/>
                <a:ea typeface="Aptos"/>
                <a:cs typeface="Aptos"/>
              </a:rPr>
              <a:t>Struktur för one-on-one, feedback, lönesamtal, möten, distans och teamaktiviteter.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4B5CAD8C-CC70-4DF3-9BA6-0784134D4DD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4610100"/>
            <a:ext cx="66675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250" b="1">
                <a:solidFill>
                  <a:srgbClr val="496A58"/>
                </a:solidFill>
                <a:latin typeface="Georgia"/>
                <a:ea typeface="Georgia"/>
                <a:cs typeface="Georgia"/>
              </a:defRPr>
            </a:pPr>
            <a:r>
              <a:rPr sz="2250" b="1">
                <a:solidFill>
                  <a:srgbClr val="496A58"/>
                </a:solidFill>
                <a:latin typeface="Georgia"/>
                <a:ea typeface="Georgia"/>
                <a:cs typeface="Georgia"/>
              </a:rPr>
              <a:t>03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EF121B56-1127-4C8D-8D02-0AC9D0D7C90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81150" y="4819650"/>
            <a:ext cx="78105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9CAB7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B7F7CD3E-F0EF-48A9-B94B-199FBE205C9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790700" y="4591050"/>
            <a:ext cx="3048000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875" b="1">
                <a:solidFill>
                  <a:srgbClr val="171511"/>
                </a:solidFill>
                <a:latin typeface="Georgia"/>
                <a:ea typeface="Georgia"/>
                <a:cs typeface="Georgia"/>
              </a:defRPr>
            </a:pPr>
            <a:r>
              <a:rPr sz="1875" b="1">
                <a:solidFill>
                  <a:srgbClr val="171511"/>
                </a:solidFill>
                <a:latin typeface="Georgia"/>
                <a:ea typeface="Georgia"/>
                <a:cs typeface="Georgia"/>
              </a:rPr>
              <a:t>Hantera organisationen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B453E0FA-9CC3-46DB-A3B7-C5123AD29E5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048250" y="4610100"/>
            <a:ext cx="4095750" cy="5334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635C50"/>
                </a:solidFill>
                <a:latin typeface="Aptos"/>
                <a:ea typeface="Aptos"/>
                <a:cs typeface="Aptos"/>
              </a:defRPr>
            </a:pPr>
            <a:r>
              <a:rPr sz="1200" b="0">
                <a:solidFill>
                  <a:srgbClr val="635C50"/>
                </a:solidFill>
                <a:latin typeface="Aptos"/>
                <a:ea typeface="Aptos"/>
                <a:cs typeface="Aptos"/>
              </a:rPr>
              <a:t>Konkreta kapitel om underprestation, policy, organisationspolitik, sorg och konflikt.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9BD66BDA-D84C-4B53-8E0D-38BAC13418A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34550" y="2266950"/>
            <a:ext cx="1428750" cy="30861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8342B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E231629B-BBC9-4925-AFAF-5BE996DD864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039350" y="2743200"/>
            <a:ext cx="819150" cy="609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4050" b="1">
                <a:solidFill>
                  <a:srgbClr val="FFFAF1"/>
                </a:solidFill>
                <a:latin typeface="Georgia"/>
                <a:ea typeface="Georgia"/>
                <a:cs typeface="Georgia"/>
              </a:defRPr>
            </a:pPr>
            <a:r>
              <a:rPr sz="4050" b="1">
                <a:solidFill>
                  <a:srgbClr val="FFFAF1"/>
                </a:solidFill>
                <a:latin typeface="Georgia"/>
                <a:ea typeface="Georgia"/>
                <a:cs typeface="Georgia"/>
              </a:rPr>
              <a:t>38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571FFA29-D82C-40C8-921D-914AE515A9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25050" y="3543300"/>
            <a:ext cx="1047750" cy="9144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125" b="0">
                <a:solidFill>
                  <a:srgbClr val="E9DCC9"/>
                </a:solidFill>
                <a:latin typeface="Aptos"/>
                <a:ea typeface="Aptos"/>
                <a:cs typeface="Aptos"/>
              </a:defRPr>
            </a:pPr>
            <a:r>
              <a:rPr sz="1125" b="0">
                <a:solidFill>
                  <a:srgbClr val="E9DCC9"/>
                </a:solidFill>
                <a:latin typeface="Aptos"/>
                <a:ea typeface="Aptos"/>
                <a:cs typeface="Aptos"/>
              </a:rPr>
              <a:t>rubriksatta delar i den senaste versionen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D00E6130-2AF8-4BD0-BEBE-9B6E37325A5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6362700"/>
            <a:ext cx="7048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496A58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63BF062F-5269-4706-878E-A265403225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28750" y="6267450"/>
            <a:ext cx="30480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635C50"/>
                </a:solidFill>
                <a:latin typeface="Aptos"/>
                <a:ea typeface="Aptos"/>
                <a:cs typeface="Aptos"/>
              </a:defRPr>
            </a:pPr>
            <a:r>
              <a:rPr sz="825" b="0">
                <a:solidFill>
                  <a:srgbClr val="635C50"/>
                </a:solidFill>
                <a:latin typeface="Aptos"/>
                <a:ea typeface="Aptos"/>
                <a:cs typeface="Aptos"/>
              </a:rPr>
              <a:t>Chefsboken.se / 03</a:t>
            </a:r>
          </a:p>
        </p:txBody>
      </p:sp>
    </p:spTree>
    <p:extLst>
      <p:ext uri="{BB962C8B-B14F-4D97-AF65-F5344CB8AC3E}">
        <p14:creationId xmlns:p14="http://schemas.microsoft.com/office/powerpoint/2010/main" val="1241192455"/>
      </p:ext>
    </p:extLst>
  </p:cSld>
</p:sld>
</file>

<file path=ppt/slides/slide4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7A279D4D-5041-44D5-A2E2-18D2692485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AF1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592D7AD6-EF4E-44B9-8042-DEE7A820B8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533400"/>
            <a:ext cx="419100" cy="476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496A58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0C27960F-C1D5-42BC-89A7-160DE4BF6EC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" y="476250"/>
            <a:ext cx="59055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635C50"/>
                </a:solidFill>
                <a:latin typeface="Aptos"/>
                <a:ea typeface="Aptos"/>
                <a:cs typeface="Aptos"/>
              </a:defRPr>
            </a:pPr>
            <a:r>
              <a:rPr sz="900" b="1">
                <a:solidFill>
                  <a:srgbClr val="635C50"/>
                </a:solidFill>
                <a:latin typeface="Aptos"/>
                <a:ea typeface="Aptos"/>
                <a:cs typeface="Aptos"/>
              </a:rPr>
              <a:t>DEL 1 / DIN ROLL SOM CHEF</a:t>
            </a:r>
          </a:p>
        </p:txBody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1C16E8AA-62B7-4DCD-84F0-5858BCCD850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876300"/>
            <a:ext cx="8096250" cy="1066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3000" b="1">
                <a:solidFill>
                  <a:srgbClr val="171511"/>
                </a:solidFill>
                <a:latin typeface="Georgia"/>
                <a:ea typeface="Georgia"/>
                <a:cs typeface="Georgia"/>
              </a:defRPr>
            </a:pPr>
            <a:r>
              <a:rPr sz="3000" b="1">
                <a:solidFill>
                  <a:srgbClr val="171511"/>
                </a:solidFill>
                <a:latin typeface="Georgia"/>
                <a:ea typeface="Georgia"/>
                <a:cs typeface="Georgia"/>
              </a:rPr>
              <a:t>Första delen hjälper chefen att byta identitet utan att tappa hantverket.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AFE042C2-E72F-4084-9DCA-045010606CB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6750" y="2952750"/>
            <a:ext cx="2152650" cy="1333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3E6D5"/>
          </a:solidFill>
          <a:ln xmlns:a="http://schemas.openxmlformats.org/drawingml/2006/main" w="9525">
            <a:solidFill>
              <a:srgbClr val="D9CAB7"/>
            </a:solidFill>
            <a:prstDash val="solid"/>
          </a:ln>
        </p:spPr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EB35D8F6-9A21-4BAF-950B-F9B6230ADA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" y="3181350"/>
            <a:ext cx="171450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650" b="1">
                <a:solidFill>
                  <a:srgbClr val="171511"/>
                </a:solidFill>
                <a:latin typeface="Georgia"/>
                <a:ea typeface="Georgia"/>
                <a:cs typeface="Georgia"/>
              </a:defRPr>
            </a:pPr>
            <a:r>
              <a:rPr sz="1650" b="1">
                <a:solidFill>
                  <a:srgbClr val="171511"/>
                </a:solidFill>
                <a:latin typeface="Georgia"/>
                <a:ea typeface="Georgia"/>
                <a:cs typeface="Georgia"/>
              </a:rPr>
              <a:t>Expert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562E4035-D73B-42E2-8FA4-F67913344D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" y="3638550"/>
            <a:ext cx="1676400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635C50"/>
                </a:solidFill>
                <a:latin typeface="Aptos"/>
                <a:ea typeface="Aptos"/>
                <a:cs typeface="Aptos"/>
              </a:defRPr>
            </a:pPr>
            <a:r>
              <a:rPr sz="1125" b="0">
                <a:solidFill>
                  <a:srgbClr val="635C50"/>
                </a:solidFill>
                <a:latin typeface="Aptos"/>
                <a:ea typeface="Aptos"/>
                <a:cs typeface="Aptos"/>
              </a:rPr>
              <a:t>Jag löser problemet själv.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E16B7A3C-2958-4D46-A512-BABAD847C8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914650" y="3600450"/>
            <a:ext cx="438150" cy="285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B66D37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22FA5376-891F-47C0-ABC2-518450A640C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48050" y="2952750"/>
            <a:ext cx="2152650" cy="1333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CAB7"/>
            </a:solidFill>
            <a:prstDash val="solid"/>
          </a:ln>
        </p:spPr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677293F4-ECE3-4B15-B825-C99954086BB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38550" y="3181350"/>
            <a:ext cx="171450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650" b="1">
                <a:solidFill>
                  <a:srgbClr val="171511"/>
                </a:solidFill>
                <a:latin typeface="Georgia"/>
                <a:ea typeface="Georgia"/>
                <a:cs typeface="Georgia"/>
              </a:defRPr>
            </a:pPr>
            <a:r>
              <a:rPr sz="1650" b="1">
                <a:solidFill>
                  <a:srgbClr val="171511"/>
                </a:solidFill>
                <a:latin typeface="Georgia"/>
                <a:ea typeface="Georgia"/>
                <a:cs typeface="Georgia"/>
              </a:rPr>
              <a:t>Chef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2C234DCA-EA03-4DE6-9334-9A689BEBDDA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38550" y="3638550"/>
            <a:ext cx="1676400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635C50"/>
                </a:solidFill>
                <a:latin typeface="Aptos"/>
                <a:ea typeface="Aptos"/>
                <a:cs typeface="Aptos"/>
              </a:defRPr>
            </a:pPr>
            <a:r>
              <a:rPr sz="1125" b="0">
                <a:solidFill>
                  <a:srgbClr val="635C50"/>
                </a:solidFill>
                <a:latin typeface="Aptos"/>
                <a:ea typeface="Aptos"/>
                <a:cs typeface="Aptos"/>
              </a:rPr>
              <a:t>Jag skapar förutsättningar för andra.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C4909017-67E7-4910-8F3A-72418C532E6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695950" y="3600450"/>
            <a:ext cx="438150" cy="285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B66D37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B4BE46F6-C841-4E01-A6DF-543FDF0F58D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29350" y="2952750"/>
            <a:ext cx="2152650" cy="1333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CAB7"/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E57F5386-04C0-47B2-8995-95AEF073192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19850" y="3181350"/>
            <a:ext cx="171450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650" b="1">
                <a:solidFill>
                  <a:srgbClr val="171511"/>
                </a:solidFill>
                <a:latin typeface="Georgia"/>
                <a:ea typeface="Georgia"/>
                <a:cs typeface="Georgia"/>
              </a:defRPr>
            </a:pPr>
            <a:r>
              <a:rPr sz="1650" b="1">
                <a:solidFill>
                  <a:srgbClr val="171511"/>
                </a:solidFill>
                <a:latin typeface="Georgia"/>
                <a:ea typeface="Georgia"/>
                <a:cs typeface="Georgia"/>
              </a:rPr>
              <a:t>Representant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64738A6F-B954-4EAB-A98E-CA72261A846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19850" y="3638550"/>
            <a:ext cx="1676400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635C50"/>
                </a:solidFill>
                <a:latin typeface="Aptos"/>
                <a:ea typeface="Aptos"/>
                <a:cs typeface="Aptos"/>
              </a:defRPr>
            </a:pPr>
            <a:r>
              <a:rPr sz="1125" b="0">
                <a:solidFill>
                  <a:srgbClr val="635C50"/>
                </a:solidFill>
                <a:latin typeface="Aptos"/>
                <a:ea typeface="Aptos"/>
                <a:cs typeface="Aptos"/>
              </a:rPr>
              <a:t>Jag företräder också de som inte är i rummet.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D36CB5B5-F7E1-4B85-A6DD-0FCB77BE6A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477250" y="3600450"/>
            <a:ext cx="438150" cy="285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B66D37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710A4F65-5233-4167-93C9-C09EA8FB3A6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010650" y="2952750"/>
            <a:ext cx="2152650" cy="1333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DE5DD"/>
          </a:solidFill>
          <a:ln xmlns:a="http://schemas.openxmlformats.org/drawingml/2006/main" w="9525">
            <a:solidFill>
              <a:srgbClr val="D9CAB7"/>
            </a:solidFill>
            <a:prstDash val="solid"/>
          </a:ln>
        </p:spPr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072CE5AD-B118-4DEC-9680-7BB8C25DBE6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201150" y="3181350"/>
            <a:ext cx="171450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650" b="1">
                <a:solidFill>
                  <a:srgbClr val="171511"/>
                </a:solidFill>
                <a:latin typeface="Georgia"/>
                <a:ea typeface="Georgia"/>
                <a:cs typeface="Georgia"/>
              </a:defRPr>
            </a:pPr>
            <a:r>
              <a:rPr sz="1650" b="1">
                <a:solidFill>
                  <a:srgbClr val="171511"/>
                </a:solidFill>
                <a:latin typeface="Georgia"/>
                <a:ea typeface="Georgia"/>
                <a:cs typeface="Georgia"/>
              </a:rPr>
              <a:t>Skalande ledare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F21FDD14-8AEB-4586-992F-EA3B9632A8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201150" y="3638550"/>
            <a:ext cx="1676400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635C50"/>
                </a:solidFill>
                <a:latin typeface="Aptos"/>
                <a:ea typeface="Aptos"/>
                <a:cs typeface="Aptos"/>
              </a:defRPr>
            </a:pPr>
            <a:r>
              <a:rPr sz="1125" b="0">
                <a:solidFill>
                  <a:srgbClr val="635C50"/>
                </a:solidFill>
                <a:latin typeface="Aptos"/>
                <a:ea typeface="Aptos"/>
                <a:cs typeface="Aptos"/>
              </a:rPr>
              <a:t>Jag släpper taget, onboardar och bygger hållbarhet.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4BB7CC91-9B01-4203-B6FF-945985B859E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029200"/>
            <a:ext cx="8858250" cy="438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635C50"/>
                </a:solidFill>
                <a:latin typeface="Aptos"/>
                <a:ea typeface="Aptos"/>
                <a:cs typeface="Aptos"/>
              </a:defRPr>
            </a:pPr>
            <a:r>
              <a:rPr sz="1275" b="0">
                <a:solidFill>
                  <a:srgbClr val="635C50"/>
                </a:solidFill>
                <a:latin typeface="Aptos"/>
                <a:ea typeface="Aptos"/>
                <a:cs typeface="Aptos"/>
              </a:rPr>
              <a:t>Nyckelkapitel: Från expert till chef · Högsta prioritet · Extreme Ownership · Engagemang · Delegering · Talang · Onboarding · Egen hälsa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9251FD88-3BEE-4E19-A46D-D3C41FCBC61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6362700"/>
            <a:ext cx="7048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496A58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389320E2-E0E7-4D92-A4E1-D507F2A2ED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28750" y="6267450"/>
            <a:ext cx="30480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635C50"/>
                </a:solidFill>
                <a:latin typeface="Aptos"/>
                <a:ea typeface="Aptos"/>
                <a:cs typeface="Aptos"/>
              </a:defRPr>
            </a:pPr>
            <a:r>
              <a:rPr sz="825" b="0">
                <a:solidFill>
                  <a:srgbClr val="635C50"/>
                </a:solidFill>
                <a:latin typeface="Aptos"/>
                <a:ea typeface="Aptos"/>
                <a:cs typeface="Aptos"/>
              </a:rPr>
              <a:t>Chefsboken.se / 04</a:t>
            </a:r>
          </a:p>
        </p:txBody>
      </p:sp>
    </p:spTree>
    <p:extLst>
      <p:ext uri="{BB962C8B-B14F-4D97-AF65-F5344CB8AC3E}">
        <p14:creationId xmlns:p14="http://schemas.microsoft.com/office/powerpoint/2010/main" val="1870815612"/>
      </p:ext>
    </p:extLst>
  </p:cSld>
</p:sld>
</file>

<file path=ppt/slides/slide5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2EA8D6D7-F467-4C83-B491-1F772BE0256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7F1E6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B1B85E98-08B4-4127-B18C-58F7FDDD866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533400"/>
            <a:ext cx="419100" cy="476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496A58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0D908DC0-671C-41A4-B37A-0D6253D14C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" y="476250"/>
            <a:ext cx="59055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635C50"/>
                </a:solidFill>
                <a:latin typeface="Aptos"/>
                <a:ea typeface="Aptos"/>
                <a:cs typeface="Aptos"/>
              </a:defRPr>
            </a:pPr>
            <a:r>
              <a:rPr sz="900" b="1">
                <a:solidFill>
                  <a:srgbClr val="635C50"/>
                </a:solidFill>
                <a:latin typeface="Aptos"/>
                <a:ea typeface="Aptos"/>
                <a:cs typeface="Aptos"/>
              </a:rPr>
              <a:t>DEL 2 / DU OCH TEAMET</a:t>
            </a:r>
          </a:p>
        </p:txBody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352687AE-D159-4FA5-A9AF-FD83FAAAFAF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876300"/>
            <a:ext cx="8572500" cy="952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850" b="1">
                <a:solidFill>
                  <a:srgbClr val="171511"/>
                </a:solidFill>
                <a:latin typeface="Georgia"/>
                <a:ea typeface="Georgia"/>
                <a:cs typeface="Georgia"/>
              </a:defRPr>
            </a:pPr>
            <a:r>
              <a:rPr sz="2850" b="1">
                <a:solidFill>
                  <a:srgbClr val="171511"/>
                </a:solidFill>
                <a:latin typeface="Georgia"/>
                <a:ea typeface="Georgia"/>
                <a:cs typeface="Georgia"/>
              </a:rPr>
              <a:t>Teamdelen fungerar som ett operativsystem för vardagsledarskap.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14AE0835-F35A-4A29-8DAE-77338144ABE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" y="2019300"/>
            <a:ext cx="7239000" cy="514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0">
                <a:solidFill>
                  <a:srgbClr val="635C50"/>
                </a:solidFill>
                <a:latin typeface="Aptos"/>
                <a:ea typeface="Aptos"/>
                <a:cs typeface="Aptos"/>
              </a:defRPr>
            </a:pPr>
            <a:r>
              <a:rPr sz="1425" b="0">
                <a:solidFill>
                  <a:srgbClr val="635C50"/>
                </a:solidFill>
                <a:latin typeface="Aptos"/>
                <a:ea typeface="Aptos"/>
                <a:cs typeface="Aptos"/>
              </a:rPr>
              <a:t>När grunderna sitter blir ledarskapet mindre reaktivt: samtal, löneprocess, möten, distans och vardagskultur får tydligare form.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603777DA-9369-47BE-8275-0BEA9539F7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95600"/>
            <a:ext cx="10248900" cy="781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8342B"/>
          </a:solidFill>
          <a:ln xmlns:a="http://schemas.openxmlformats.org/drawingml/2006/main" w="9525">
            <a:solidFill>
              <a:srgbClr val="D9CAB7"/>
            </a:solidFill>
            <a:prstDash val="solid"/>
          </a:ln>
        </p:spPr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BC5F3AA0-2C04-4634-A320-6C1AB0DFA43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57300" y="3105150"/>
            <a:ext cx="3009900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100" b="1">
                <a:solidFill>
                  <a:srgbClr val="FFFAF1"/>
                </a:solidFill>
                <a:latin typeface="Georgia"/>
                <a:ea typeface="Georgia"/>
                <a:cs typeface="Georgia"/>
              </a:defRPr>
            </a:pPr>
            <a:r>
              <a:rPr sz="2100" b="1">
                <a:solidFill>
                  <a:srgbClr val="FFFAF1"/>
                </a:solidFill>
                <a:latin typeface="Georgia"/>
                <a:ea typeface="Georgia"/>
                <a:cs typeface="Georgia"/>
              </a:rPr>
              <a:t>Teamets vardag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A31B0F80-0C02-40DB-8711-777E672FE65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57700" y="3181350"/>
            <a:ext cx="333375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E9DCC9"/>
                </a:solidFill>
                <a:latin typeface="Aptos"/>
                <a:ea typeface="Aptos"/>
                <a:cs typeface="Aptos"/>
              </a:defRPr>
            </a:pPr>
            <a:r>
              <a:rPr sz="1275" b="0">
                <a:solidFill>
                  <a:srgbClr val="E9DCC9"/>
                </a:solidFill>
                <a:latin typeface="Aptos"/>
                <a:ea typeface="Aptos"/>
                <a:cs typeface="Aptos"/>
              </a:rPr>
              <a:t>det som behöver fungera varje vecka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0B6D16AE-6E36-433D-BB36-7B4798D8AEC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563100" y="3276600"/>
            <a:ext cx="1066800" cy="381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B66D37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58AAC04E-1D28-4977-A582-3BD87BA767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905250"/>
            <a:ext cx="3067050" cy="838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CAB7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937BBC00-D83D-47C9-AA6C-A06002BB088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81100" y="4057650"/>
            <a:ext cx="264795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171511"/>
                </a:solidFill>
                <a:latin typeface="Georgia"/>
                <a:ea typeface="Georgia"/>
                <a:cs typeface="Georgia"/>
              </a:defRPr>
            </a:pPr>
            <a:r>
              <a:rPr sz="1275" b="1">
                <a:solidFill>
                  <a:srgbClr val="171511"/>
                </a:solidFill>
                <a:latin typeface="Georgia"/>
                <a:ea typeface="Georgia"/>
                <a:cs typeface="Georgia"/>
              </a:rPr>
              <a:t>Psykologisk trygghet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9B758685-8A6D-453E-AE83-221C04947F8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81100" y="4324350"/>
            <a:ext cx="2609850" cy="285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750" b="0">
                <a:solidFill>
                  <a:srgbClr val="635C50"/>
                </a:solidFill>
                <a:latin typeface="Aptos"/>
                <a:ea typeface="Aptos"/>
                <a:cs typeface="Aptos"/>
              </a:defRPr>
            </a:pPr>
            <a:r>
              <a:rPr sz="750" b="0">
                <a:solidFill>
                  <a:srgbClr val="635C50"/>
                </a:solidFill>
                <a:latin typeface="Aptos"/>
                <a:ea typeface="Aptos"/>
                <a:cs typeface="Aptos"/>
              </a:rPr>
              <a:t>Gör det möjligt att prata öppet innan problem växer.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61D643FF-1587-4902-ACC3-930F650A70B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81100" y="4648200"/>
            <a:ext cx="7048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B66D37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4F38B386-F6AC-4D82-9399-2D0763F593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76750" y="3905250"/>
            <a:ext cx="3067050" cy="838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CAB7"/>
            </a:solidFill>
            <a:prstDash val="solid"/>
          </a:ln>
        </p:spPr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10D761A4-2223-49C4-9521-39DF0A6D8D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686300" y="4057650"/>
            <a:ext cx="264795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171511"/>
                </a:solidFill>
                <a:latin typeface="Georgia"/>
                <a:ea typeface="Georgia"/>
                <a:cs typeface="Georgia"/>
              </a:defRPr>
            </a:pPr>
            <a:r>
              <a:rPr sz="1275" b="1">
                <a:solidFill>
                  <a:srgbClr val="171511"/>
                </a:solidFill>
                <a:latin typeface="Georgia"/>
                <a:ea typeface="Georgia"/>
                <a:cs typeface="Georgia"/>
              </a:rPr>
              <a:t>Rolltydlighet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58FC8745-9B06-481B-9F91-2E47A1A6D62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686300" y="4324350"/>
            <a:ext cx="2609850" cy="285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750" b="0">
                <a:solidFill>
                  <a:srgbClr val="635C50"/>
                </a:solidFill>
                <a:latin typeface="Aptos"/>
                <a:ea typeface="Aptos"/>
                <a:cs typeface="Aptos"/>
              </a:defRPr>
            </a:pPr>
            <a:r>
              <a:rPr sz="750" b="0">
                <a:solidFill>
                  <a:srgbClr val="635C50"/>
                </a:solidFill>
                <a:latin typeface="Aptos"/>
                <a:ea typeface="Aptos"/>
                <a:cs typeface="Aptos"/>
              </a:rPr>
              <a:t>Skapar mindre friktion kring ansvar, beslut och förväntningar.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40D59B50-9DC3-4759-82C3-B9AB1D0EAEB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686300" y="4648200"/>
            <a:ext cx="7048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496A58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2B7506DD-31D8-428B-B40C-20F4A8FBBDB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81950" y="3905250"/>
            <a:ext cx="3067050" cy="838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CAB7"/>
            </a:solidFill>
            <a:prstDash val="solid"/>
          </a:ln>
        </p:spPr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1BE7F3F5-9CD7-41A2-B0F0-EBEB18B7BC4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0" y="4057650"/>
            <a:ext cx="264795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171511"/>
                </a:solidFill>
                <a:latin typeface="Georgia"/>
                <a:ea typeface="Georgia"/>
                <a:cs typeface="Georgia"/>
              </a:defRPr>
            </a:pPr>
            <a:r>
              <a:rPr sz="1275" b="1">
                <a:solidFill>
                  <a:srgbClr val="171511"/>
                </a:solidFill>
                <a:latin typeface="Georgia"/>
                <a:ea typeface="Georgia"/>
                <a:cs typeface="Georgia"/>
              </a:rPr>
              <a:t>One-on-one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1410CA63-FE6C-4040-BD2A-08FC967DA2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0" y="4324350"/>
            <a:ext cx="2609850" cy="285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750" b="0">
                <a:solidFill>
                  <a:srgbClr val="635C50"/>
                </a:solidFill>
                <a:latin typeface="Aptos"/>
                <a:ea typeface="Aptos"/>
                <a:cs typeface="Aptos"/>
              </a:defRPr>
            </a:pPr>
            <a:r>
              <a:rPr sz="750" b="0">
                <a:solidFill>
                  <a:srgbClr val="635C50"/>
                </a:solidFill>
                <a:latin typeface="Aptos"/>
                <a:ea typeface="Aptos"/>
                <a:cs typeface="Aptos"/>
              </a:rPr>
              <a:t>Ger återkommande samtal om prioriteringar, hinder och utveckling.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837EB2B3-F0D9-4820-A28E-CAD0526A651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0" y="4648200"/>
            <a:ext cx="7048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B66D37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349047D5-DB16-4451-967D-A857B16BA4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991100"/>
            <a:ext cx="3067050" cy="838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3E6D5"/>
          </a:solidFill>
          <a:ln xmlns:a="http://schemas.openxmlformats.org/drawingml/2006/main" w="9525">
            <a:solidFill>
              <a:srgbClr val="D9CAB7"/>
            </a:solidFill>
            <a:prstDash val="solid"/>
          </a:ln>
        </p:spPr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B7C5C858-922E-4452-BBFD-24FEE8CCFF5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81100" y="5143500"/>
            <a:ext cx="264795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171511"/>
                </a:solidFill>
                <a:latin typeface="Georgia"/>
                <a:ea typeface="Georgia"/>
                <a:cs typeface="Georgia"/>
              </a:defRPr>
            </a:pPr>
            <a:r>
              <a:rPr sz="1275" b="1">
                <a:solidFill>
                  <a:srgbClr val="171511"/>
                </a:solidFill>
                <a:latin typeface="Georgia"/>
                <a:ea typeface="Georgia"/>
                <a:cs typeface="Georgia"/>
              </a:rPr>
              <a:t>Feedback och lön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1DBA3336-40BB-40C0-9BD8-7045AE04D90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81100" y="5410200"/>
            <a:ext cx="2609850" cy="285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750" b="0">
                <a:solidFill>
                  <a:srgbClr val="635C50"/>
                </a:solidFill>
                <a:latin typeface="Aptos"/>
                <a:ea typeface="Aptos"/>
                <a:cs typeface="Aptos"/>
              </a:defRPr>
            </a:pPr>
            <a:r>
              <a:rPr sz="750" b="0">
                <a:solidFill>
                  <a:srgbClr val="635C50"/>
                </a:solidFill>
                <a:latin typeface="Aptos"/>
                <a:ea typeface="Aptos"/>
                <a:cs typeface="Aptos"/>
              </a:rPr>
              <a:t>Gör svåra samtal mindre överraskande och mer förankrade.</a:t>
            </a:r>
          </a:p>
        </p:txBody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991C47EE-1C64-4010-86E9-3A0C04D82E3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81100" y="5734050"/>
            <a:ext cx="7048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496A58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F74C50E3-BD45-4B70-9C85-2FC4DFAA8CF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76750" y="4991100"/>
            <a:ext cx="3067050" cy="838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3E6D5"/>
          </a:solidFill>
          <a:ln xmlns:a="http://schemas.openxmlformats.org/drawingml/2006/main" w="9525">
            <a:solidFill>
              <a:srgbClr val="D9CAB7"/>
            </a:solidFill>
            <a:prstDash val="solid"/>
          </a:ln>
        </p:spPr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9B02738C-64EC-4173-A03B-141CA30295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686300" y="5143500"/>
            <a:ext cx="264795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171511"/>
                </a:solidFill>
                <a:latin typeface="Georgia"/>
                <a:ea typeface="Georgia"/>
                <a:cs typeface="Georgia"/>
              </a:defRPr>
            </a:pPr>
            <a:r>
              <a:rPr sz="1275" b="1">
                <a:solidFill>
                  <a:srgbClr val="171511"/>
                </a:solidFill>
                <a:latin typeface="Georgia"/>
                <a:ea typeface="Georgia"/>
                <a:cs typeface="Georgia"/>
              </a:rPr>
              <a:t>Möteskultur</a:t>
            </a:r>
          </a:p>
        </p:txBody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546AC2B0-8531-42A6-A25D-B05F7F73A8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686300" y="5410200"/>
            <a:ext cx="2609850" cy="285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750" b="0">
                <a:solidFill>
                  <a:srgbClr val="635C50"/>
                </a:solidFill>
                <a:latin typeface="Aptos"/>
                <a:ea typeface="Aptos"/>
                <a:cs typeface="Aptos"/>
              </a:defRPr>
            </a:pPr>
            <a:r>
              <a:rPr sz="750" b="0">
                <a:solidFill>
                  <a:srgbClr val="635C50"/>
                </a:solidFill>
                <a:latin typeface="Aptos"/>
                <a:ea typeface="Aptos"/>
                <a:cs typeface="Aptos"/>
              </a:rPr>
              <a:t>Skyddar energi och riktning i teamets gemensamma tid.</a:t>
            </a:r>
          </a:p>
        </p:txBody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327E37C9-D9AF-4BED-B1B5-4F0A5642B3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686300" y="5734050"/>
            <a:ext cx="7048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B66D37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ABABF9EC-21D0-41B3-912E-850704662A6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81950" y="4991100"/>
            <a:ext cx="3067050" cy="838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3E6D5"/>
          </a:solidFill>
          <a:ln xmlns:a="http://schemas.openxmlformats.org/drawingml/2006/main" w="9525">
            <a:solidFill>
              <a:srgbClr val="D9CAB7"/>
            </a:solidFill>
            <a:prstDash val="solid"/>
          </a:ln>
        </p:spPr>
      </p:sp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FE7876C7-2CAE-4737-9111-C4AFE29323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0" y="5143500"/>
            <a:ext cx="264795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171511"/>
                </a:solidFill>
                <a:latin typeface="Georgia"/>
                <a:ea typeface="Georgia"/>
                <a:cs typeface="Georgia"/>
              </a:defRPr>
            </a:pPr>
            <a:r>
              <a:rPr sz="1275" b="1">
                <a:solidFill>
                  <a:srgbClr val="171511"/>
                </a:solidFill>
                <a:latin typeface="Georgia"/>
                <a:ea typeface="Georgia"/>
                <a:cs typeface="Georgia"/>
              </a:rPr>
              <a:t>Distans och aktiviteter</a:t>
            </a:r>
          </a:p>
        </p:txBody>
      </p:sp>
      <p:sp>
        <p:nvSpPr>
          <p:cNvPr id="32" name="">
            <a:extLst xmlns:a="http://schemas.openxmlformats.org/drawingml/2006/main">
              <a:ext uri="{FF2B5EF4-FFF2-40B4-BE49-F238E27FC236}">
                <a16:creationId xmlns:a16="http://schemas.microsoft.com/office/drawing/2014/main" id="{F1381EEA-F182-46E8-AEE1-22A3423D277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0" y="5410200"/>
            <a:ext cx="2609850" cy="285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750" b="0">
                <a:solidFill>
                  <a:srgbClr val="635C50"/>
                </a:solidFill>
                <a:latin typeface="Aptos"/>
                <a:ea typeface="Aptos"/>
                <a:cs typeface="Aptos"/>
              </a:defRPr>
            </a:pPr>
            <a:r>
              <a:rPr sz="750" b="0">
                <a:solidFill>
                  <a:srgbClr val="635C50"/>
                </a:solidFill>
                <a:latin typeface="Aptos"/>
                <a:ea typeface="Aptos"/>
                <a:cs typeface="Aptos"/>
              </a:rPr>
              <a:t>Hjälper teamet fungera även när arbetet sker på flera platser.</a:t>
            </a:r>
          </a:p>
        </p:txBody>
      </p:sp>
      <p:sp>
        <p:nvSpPr>
          <p:cNvPr id="33" name="">
            <a:extLst xmlns:a="http://schemas.openxmlformats.org/drawingml/2006/main">
              <a:ext uri="{FF2B5EF4-FFF2-40B4-BE49-F238E27FC236}">
                <a16:creationId xmlns:a16="http://schemas.microsoft.com/office/drawing/2014/main" id="{A5DB61DD-3720-40E4-845B-E9BD2EF0711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0" y="5734050"/>
            <a:ext cx="7048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496A58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4" name="">
            <a:extLst xmlns:a="http://schemas.openxmlformats.org/drawingml/2006/main">
              <a:ext uri="{FF2B5EF4-FFF2-40B4-BE49-F238E27FC236}">
                <a16:creationId xmlns:a16="http://schemas.microsoft.com/office/drawing/2014/main" id="{9E00AFFC-25D0-446A-A5CD-47F41158242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6362700"/>
            <a:ext cx="7048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496A58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5" name="">
            <a:extLst xmlns:a="http://schemas.openxmlformats.org/drawingml/2006/main">
              <a:ext uri="{FF2B5EF4-FFF2-40B4-BE49-F238E27FC236}">
                <a16:creationId xmlns:a16="http://schemas.microsoft.com/office/drawing/2014/main" id="{038C9363-F715-4DBB-9AEB-F22B93C60A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28750" y="6267450"/>
            <a:ext cx="30480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635C50"/>
                </a:solidFill>
                <a:latin typeface="Aptos"/>
                <a:ea typeface="Aptos"/>
                <a:cs typeface="Aptos"/>
              </a:defRPr>
            </a:pPr>
            <a:r>
              <a:rPr sz="825" b="0">
                <a:solidFill>
                  <a:srgbClr val="635C50"/>
                </a:solidFill>
                <a:latin typeface="Aptos"/>
                <a:ea typeface="Aptos"/>
                <a:cs typeface="Aptos"/>
              </a:rPr>
              <a:t>Chefsboken.se / 05</a:t>
            </a:r>
          </a:p>
        </p:txBody>
      </p:sp>
    </p:spTree>
    <p:extLst>
      <p:ext uri="{BB962C8B-B14F-4D97-AF65-F5344CB8AC3E}">
        <p14:creationId xmlns:p14="http://schemas.microsoft.com/office/powerpoint/2010/main" val="1654000009"/>
      </p:ext>
    </p:extLst>
  </p:cSld>
</p:sld>
</file>

<file path=ppt/slides/slide6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69552244-5B52-43AD-98B5-2344CC7D1D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5231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4B9BC314-DEFC-4F5C-B970-6CB2649941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533400"/>
            <a:ext cx="419100" cy="476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B66D37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EDC110BD-17D1-476A-8230-81EBC6B6AE8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" y="476250"/>
            <a:ext cx="59055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E9DCC9"/>
                </a:solidFill>
                <a:latin typeface="Aptos"/>
                <a:ea typeface="Aptos"/>
                <a:cs typeface="Aptos"/>
              </a:defRPr>
            </a:pPr>
            <a:r>
              <a:rPr sz="900" b="1">
                <a:solidFill>
                  <a:srgbClr val="E9DCC9"/>
                </a:solidFill>
                <a:latin typeface="Aptos"/>
                <a:ea typeface="Aptos"/>
                <a:cs typeface="Aptos"/>
              </a:rPr>
              <a:t>NÄR DET BLIR SVÅRT</a:t>
            </a:r>
          </a:p>
        </p:txBody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AA22C5BE-0332-4877-A9A3-B225EF25758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914400"/>
            <a:ext cx="7810500" cy="952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3000" b="1">
                <a:solidFill>
                  <a:srgbClr val="FFFAF1"/>
                </a:solidFill>
                <a:latin typeface="Georgia"/>
                <a:ea typeface="Georgia"/>
                <a:cs typeface="Georgia"/>
              </a:defRPr>
            </a:pPr>
            <a:r>
              <a:rPr sz="3000" b="1">
                <a:solidFill>
                  <a:srgbClr val="FFFAF1"/>
                </a:solidFill>
                <a:latin typeface="Georgia"/>
                <a:ea typeface="Georgia"/>
                <a:cs typeface="Georgia"/>
              </a:rPr>
              <a:t>Boken vågar ta med situationerna som ofta saknas i chefsutbildningar.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13FE6B5C-118C-4342-9F12-54DD04ABBE4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2950" y="2781300"/>
            <a:ext cx="3028950" cy="990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302D27"/>
          </a:solidFill>
          <a:ln xmlns:a="http://schemas.openxmlformats.org/drawingml/2006/main" w="9525">
            <a:solidFill>
              <a:srgbClr val="5D5549"/>
            </a:solidFill>
            <a:prstDash val="solid"/>
          </a:ln>
        </p:spPr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6F6AAF62-74E8-4056-A5BE-7748281532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" y="2952750"/>
            <a:ext cx="247650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575" b="1">
                <a:solidFill>
                  <a:srgbClr val="FFFAF1"/>
                </a:solidFill>
                <a:latin typeface="Georgia"/>
                <a:ea typeface="Georgia"/>
                <a:cs typeface="Georgia"/>
              </a:defRPr>
            </a:pPr>
            <a:r>
              <a:rPr sz="1575" b="1">
                <a:solidFill>
                  <a:srgbClr val="FFFAF1"/>
                </a:solidFill>
                <a:latin typeface="Georgia"/>
                <a:ea typeface="Georgia"/>
                <a:cs typeface="Georgia"/>
              </a:rPr>
              <a:t>Underprestation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05C9803B-A016-425E-90B6-CEAED8C6E71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" y="3314700"/>
            <a:ext cx="2514600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0">
                <a:solidFill>
                  <a:srgbClr val="E9DCC9"/>
                </a:solidFill>
                <a:latin typeface="Aptos"/>
                <a:ea typeface="Aptos"/>
                <a:cs typeface="Aptos"/>
              </a:defRPr>
            </a:pPr>
            <a:r>
              <a:rPr sz="1050" b="0">
                <a:solidFill>
                  <a:srgbClr val="E9DCC9"/>
                </a:solidFill>
                <a:latin typeface="Aptos"/>
                <a:ea typeface="Aptos"/>
                <a:cs typeface="Aptos"/>
              </a:rPr>
              <a:t>Tidiga signaler och tydlig ansvarslinje.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2784F789-EEED-4E40-9F32-0233D5377AC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324350" y="2781300"/>
            <a:ext cx="3028950" cy="990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302D27"/>
          </a:solidFill>
          <a:ln xmlns:a="http://schemas.openxmlformats.org/drawingml/2006/main" w="19050">
            <a:solidFill>
              <a:srgbClr val="B66D37"/>
            </a:solidFill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AB0CB096-DE2D-40FC-B337-EBAA3079385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14850" y="2952750"/>
            <a:ext cx="247650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575" b="1">
                <a:solidFill>
                  <a:srgbClr val="FFFAF1"/>
                </a:solidFill>
                <a:latin typeface="Georgia"/>
                <a:ea typeface="Georgia"/>
                <a:cs typeface="Georgia"/>
              </a:defRPr>
            </a:pPr>
            <a:r>
              <a:rPr sz="1575" b="1">
                <a:solidFill>
                  <a:srgbClr val="FFFAF1"/>
                </a:solidFill>
                <a:latin typeface="Georgia"/>
                <a:ea typeface="Georgia"/>
                <a:cs typeface="Georgia"/>
              </a:rPr>
              <a:t>Policybeslut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06C46905-A727-4B29-84A3-8C4CBF32B8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14850" y="3314700"/>
            <a:ext cx="2514600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0">
                <a:solidFill>
                  <a:srgbClr val="E9DCC9"/>
                </a:solidFill>
                <a:latin typeface="Aptos"/>
                <a:ea typeface="Aptos"/>
                <a:cs typeface="Aptos"/>
              </a:defRPr>
            </a:pPr>
            <a:r>
              <a:rPr sz="1050" b="0">
                <a:solidFill>
                  <a:srgbClr val="E9DCC9"/>
                </a:solidFill>
                <a:latin typeface="Aptos"/>
                <a:ea typeface="Aptos"/>
                <a:cs typeface="Aptos"/>
              </a:rPr>
              <a:t>När du måste bära beslut du inte själv fattat.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33D9DE6F-9E45-4073-9222-335ACF791E0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05750" y="2781300"/>
            <a:ext cx="3028950" cy="990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302D27"/>
          </a:solidFill>
          <a:ln xmlns:a="http://schemas.openxmlformats.org/drawingml/2006/main" w="9525">
            <a:solidFill>
              <a:srgbClr val="5D5549"/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FE374CF1-FD7B-43D8-BDF6-B00D57E991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96250" y="2952750"/>
            <a:ext cx="247650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575" b="1">
                <a:solidFill>
                  <a:srgbClr val="FFFAF1"/>
                </a:solidFill>
                <a:latin typeface="Georgia"/>
                <a:ea typeface="Georgia"/>
                <a:cs typeface="Georgia"/>
              </a:defRPr>
            </a:pPr>
            <a:r>
              <a:rPr sz="1575" b="1">
                <a:solidFill>
                  <a:srgbClr val="FFFAF1"/>
                </a:solidFill>
                <a:latin typeface="Georgia"/>
                <a:ea typeface="Georgia"/>
                <a:cs typeface="Georgia"/>
              </a:rPr>
              <a:t>Klagomål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B97482A1-8600-4565-9AF5-FB28E30E9D7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96250" y="3314700"/>
            <a:ext cx="2514600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0">
                <a:solidFill>
                  <a:srgbClr val="E9DCC9"/>
                </a:solidFill>
                <a:latin typeface="Aptos"/>
                <a:ea typeface="Aptos"/>
                <a:cs typeface="Aptos"/>
              </a:defRPr>
            </a:pPr>
            <a:r>
              <a:rPr sz="1050" b="0">
                <a:solidFill>
                  <a:srgbClr val="E9DCC9"/>
                </a:solidFill>
                <a:latin typeface="Aptos"/>
                <a:ea typeface="Aptos"/>
                <a:cs typeface="Aptos"/>
              </a:rPr>
              <a:t>Mönster som smittar, både i teamet och mellan chefer.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BE5F90A9-2B1C-4BBC-A592-3BE9451DA46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2950" y="4133850"/>
            <a:ext cx="3028950" cy="990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302D27"/>
          </a:solidFill>
          <a:ln xmlns:a="http://schemas.openxmlformats.org/drawingml/2006/main" w="9525">
            <a:solidFill>
              <a:srgbClr val="5D5549"/>
            </a:solidFill>
            <a:prstDash val="solid"/>
          </a:ln>
        </p:spPr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B391F2CB-2785-4FA0-AED6-C0EBE504C77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" y="4305300"/>
            <a:ext cx="247650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575" b="1">
                <a:solidFill>
                  <a:srgbClr val="FFFAF1"/>
                </a:solidFill>
                <a:latin typeface="Georgia"/>
                <a:ea typeface="Georgia"/>
                <a:cs typeface="Georgia"/>
              </a:defRPr>
            </a:pPr>
            <a:r>
              <a:rPr sz="1575" b="1">
                <a:solidFill>
                  <a:srgbClr val="FFFAF1"/>
                </a:solidFill>
                <a:latin typeface="Georgia"/>
                <a:ea typeface="Georgia"/>
                <a:cs typeface="Georgia"/>
              </a:rPr>
              <a:t>Lukt &amp; gränser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6B3EEFC9-1B67-47DC-8A2A-FDEDE9ADE5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" y="4667250"/>
            <a:ext cx="2514600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0">
                <a:solidFill>
                  <a:srgbClr val="E9DCC9"/>
                </a:solidFill>
                <a:latin typeface="Aptos"/>
                <a:ea typeface="Aptos"/>
                <a:cs typeface="Aptos"/>
              </a:defRPr>
            </a:pPr>
            <a:r>
              <a:rPr sz="1050" b="0">
                <a:solidFill>
                  <a:srgbClr val="E9DCC9"/>
                </a:solidFill>
                <a:latin typeface="Aptos"/>
                <a:ea typeface="Aptos"/>
                <a:cs typeface="Aptos"/>
              </a:rPr>
              <a:t>När det personliga eller sociala blir en ledarskapsfråga.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3C5FF5F7-C57A-43B4-8F9A-4603F524025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324350" y="4133850"/>
            <a:ext cx="3028950" cy="990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302D27"/>
          </a:solidFill>
          <a:ln xmlns:a="http://schemas.openxmlformats.org/drawingml/2006/main" w="19050">
            <a:solidFill>
              <a:srgbClr val="B66D37"/>
            </a:solidFill>
            <a:prstDash val="solid"/>
          </a:ln>
        </p:spPr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B0812BCE-8205-4767-9C99-61F3256F9D0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14850" y="4305300"/>
            <a:ext cx="247650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575" b="1">
                <a:solidFill>
                  <a:srgbClr val="FFFAF1"/>
                </a:solidFill>
                <a:latin typeface="Georgia"/>
                <a:ea typeface="Georgia"/>
                <a:cs typeface="Georgia"/>
              </a:defRPr>
            </a:pPr>
            <a:r>
              <a:rPr sz="1575" b="1">
                <a:solidFill>
                  <a:srgbClr val="FFFAF1"/>
                </a:solidFill>
                <a:latin typeface="Georgia"/>
                <a:ea typeface="Georgia"/>
                <a:cs typeface="Georgia"/>
              </a:rPr>
              <a:t>Sorg &amp; oro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448E9156-E62E-4DFA-806C-FF688803B3E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14850" y="4667250"/>
            <a:ext cx="2514600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0">
                <a:solidFill>
                  <a:srgbClr val="E9DCC9"/>
                </a:solidFill>
                <a:latin typeface="Aptos"/>
                <a:ea typeface="Aptos"/>
                <a:cs typeface="Aptos"/>
              </a:defRPr>
            </a:pPr>
            <a:r>
              <a:rPr sz="1050" b="0">
                <a:solidFill>
                  <a:srgbClr val="E9DCC9"/>
                </a:solidFill>
                <a:latin typeface="Aptos"/>
                <a:ea typeface="Aptos"/>
                <a:cs typeface="Aptos"/>
              </a:rPr>
              <a:t>När en människa i teamet bär något tungt.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260B80D6-1283-404F-902E-ED0D1D2E93C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05750" y="4133850"/>
            <a:ext cx="3028950" cy="990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302D27"/>
          </a:solidFill>
          <a:ln xmlns:a="http://schemas.openxmlformats.org/drawingml/2006/main" w="9525">
            <a:solidFill>
              <a:srgbClr val="5D5549"/>
            </a:solidFill>
            <a:prstDash val="solid"/>
          </a:ln>
        </p:spPr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9220C602-1CED-48D4-B98E-616112CC343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96250" y="4305300"/>
            <a:ext cx="247650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575" b="1">
                <a:solidFill>
                  <a:srgbClr val="FFFAF1"/>
                </a:solidFill>
                <a:latin typeface="Georgia"/>
                <a:ea typeface="Georgia"/>
                <a:cs typeface="Georgia"/>
              </a:defRPr>
            </a:pPr>
            <a:r>
              <a:rPr sz="1575" b="1">
                <a:solidFill>
                  <a:srgbClr val="FFFAF1"/>
                </a:solidFill>
                <a:latin typeface="Georgia"/>
                <a:ea typeface="Georgia"/>
                <a:cs typeface="Georgia"/>
              </a:rPr>
              <a:t>Trakasserier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547A8881-42A8-4572-B066-E2FA5BC9F94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96250" y="4667250"/>
            <a:ext cx="2514600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0">
                <a:solidFill>
                  <a:srgbClr val="E9DCC9"/>
                </a:solidFill>
                <a:latin typeface="Aptos"/>
                <a:ea typeface="Aptos"/>
                <a:cs typeface="Aptos"/>
              </a:defRPr>
            </a:pPr>
            <a:r>
              <a:rPr sz="1050" b="0">
                <a:solidFill>
                  <a:srgbClr val="E9DCC9"/>
                </a:solidFill>
                <a:latin typeface="Aptos"/>
                <a:ea typeface="Aptos"/>
                <a:cs typeface="Aptos"/>
              </a:rPr>
              <a:t>När avsikt inte räcker som förklaring.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DF0061DE-5272-42F2-AA0D-6A545A06B31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6362700"/>
            <a:ext cx="7048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B66D37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E35A9FF5-92A4-416D-B5CB-EE7CCCDB09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28750" y="6267450"/>
            <a:ext cx="30480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CFC5B7"/>
                </a:solidFill>
                <a:latin typeface="Aptos"/>
                <a:ea typeface="Aptos"/>
                <a:cs typeface="Aptos"/>
              </a:defRPr>
            </a:pPr>
            <a:r>
              <a:rPr sz="825" b="0">
                <a:solidFill>
                  <a:srgbClr val="CFC5B7"/>
                </a:solidFill>
                <a:latin typeface="Aptos"/>
                <a:ea typeface="Aptos"/>
                <a:cs typeface="Aptos"/>
              </a:rPr>
              <a:t>Chefsboken.se / 06</a:t>
            </a:r>
          </a:p>
        </p:txBody>
      </p:sp>
    </p:spTree>
    <p:extLst>
      <p:ext uri="{BB962C8B-B14F-4D97-AF65-F5344CB8AC3E}">
        <p14:creationId xmlns:p14="http://schemas.microsoft.com/office/powerpoint/2010/main" val="499073825"/>
      </p:ext>
    </p:extLst>
  </p:cSld>
</p:sld>
</file>

<file path=ppt/slides/slide7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9D89112C-A8D4-4F54-9179-6FDE0E249A9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7F1E6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C6E42696-EB7D-4143-B001-C33B733F3C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533400"/>
            <a:ext cx="419100" cy="476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496A58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57816F4F-09DB-4152-B2E3-4B1F18A8A09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" y="476250"/>
            <a:ext cx="59055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635C50"/>
                </a:solidFill>
                <a:latin typeface="Aptos"/>
                <a:ea typeface="Aptos"/>
                <a:cs typeface="Aptos"/>
              </a:defRPr>
            </a:pPr>
            <a:r>
              <a:rPr sz="900" b="1">
                <a:solidFill>
                  <a:srgbClr val="635C50"/>
                </a:solidFill>
                <a:latin typeface="Aptos"/>
                <a:ea typeface="Aptos"/>
                <a:cs typeface="Aptos"/>
              </a:rPr>
              <a:t>DEL 3 / DU OCH ANDRA CHEFER</a:t>
            </a:r>
          </a:p>
        </p:txBody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916FAFEF-0F6F-4C76-B6C6-27730BFDC12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914400"/>
            <a:ext cx="6858000" cy="819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3300" b="1">
                <a:solidFill>
                  <a:srgbClr val="171511"/>
                </a:solidFill>
                <a:latin typeface="Georgia"/>
                <a:ea typeface="Georgia"/>
                <a:cs typeface="Georgia"/>
              </a:defRPr>
            </a:pPr>
            <a:r>
              <a:rPr sz="3300" b="1">
                <a:solidFill>
                  <a:srgbClr val="171511"/>
                </a:solidFill>
                <a:latin typeface="Georgia"/>
                <a:ea typeface="Georgia"/>
                <a:cs typeface="Georgia"/>
              </a:rPr>
              <a:t>Ledarskap händer också i sidled och uppåt.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0E0C32D3-0602-4FCD-9BFE-2AE3FEE6CB3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" y="1943100"/>
            <a:ext cx="5619750" cy="781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0">
                <a:solidFill>
                  <a:srgbClr val="635C50"/>
                </a:solidFill>
                <a:latin typeface="Aptos"/>
                <a:ea typeface="Aptos"/>
                <a:cs typeface="Aptos"/>
              </a:defRPr>
            </a:pPr>
            <a:r>
              <a:rPr sz="1425" b="0">
                <a:solidFill>
                  <a:srgbClr val="635C50"/>
                </a:solidFill>
                <a:latin typeface="Aptos"/>
                <a:ea typeface="Aptos"/>
                <a:cs typeface="Aptos"/>
              </a:rPr>
              <a:t>Tredje delen hjälper nya chefer att förstå organisationen runt teamet: relationer med andra chefer, den egna chefen och konflikter som spiller över mellan grupper.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43DC3846-F392-4235-A59A-D91AB63C153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3067050"/>
            <a:ext cx="419100" cy="285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650" b="1">
                <a:solidFill>
                  <a:srgbClr val="496A58"/>
                </a:solidFill>
                <a:latin typeface="Georgia"/>
                <a:ea typeface="Georgia"/>
                <a:cs typeface="Georgia"/>
              </a:defRPr>
            </a:pPr>
            <a:r>
              <a:rPr sz="1650" b="1">
                <a:solidFill>
                  <a:srgbClr val="496A58"/>
                </a:solidFill>
                <a:latin typeface="Georgia"/>
                <a:ea typeface="Georgia"/>
                <a:cs typeface="Georgia"/>
              </a:rPr>
              <a:t>01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38CEC0A4-42E5-4504-A8D8-15BA7DD0A36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57300" y="3048000"/>
            <a:ext cx="28575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171511"/>
                </a:solidFill>
                <a:latin typeface="Georgia"/>
                <a:ea typeface="Georgia"/>
                <a:cs typeface="Georgia"/>
              </a:defRPr>
            </a:pPr>
            <a:r>
              <a:rPr sz="1350" b="1">
                <a:solidFill>
                  <a:srgbClr val="171511"/>
                </a:solidFill>
                <a:latin typeface="Georgia"/>
                <a:ea typeface="Georgia"/>
                <a:cs typeface="Georgia"/>
              </a:rPr>
              <a:t>Bygga relationer i sidled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F22E8F9B-F4C9-4F5D-8661-5C567443176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57300" y="3314700"/>
            <a:ext cx="40957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 b="0">
                <a:solidFill>
                  <a:srgbClr val="635C50"/>
                </a:solidFill>
                <a:latin typeface="Aptos"/>
                <a:ea typeface="Aptos"/>
                <a:cs typeface="Aptos"/>
              </a:defRPr>
            </a:pPr>
            <a:r>
              <a:rPr sz="900" b="0">
                <a:solidFill>
                  <a:srgbClr val="635C50"/>
                </a:solidFill>
                <a:latin typeface="Aptos"/>
                <a:ea typeface="Aptos"/>
                <a:cs typeface="Aptos"/>
              </a:rPr>
              <a:t>Hitta samarbete innan problem behöver eskaleras.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294765F4-0835-49F7-8DFA-B3AB1DC7F29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3657600"/>
            <a:ext cx="419100" cy="285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650" b="1">
                <a:solidFill>
                  <a:srgbClr val="B66D37"/>
                </a:solidFill>
                <a:latin typeface="Georgia"/>
                <a:ea typeface="Georgia"/>
                <a:cs typeface="Georgia"/>
              </a:defRPr>
            </a:pPr>
            <a:r>
              <a:rPr sz="1650" b="1">
                <a:solidFill>
                  <a:srgbClr val="B66D37"/>
                </a:solidFill>
                <a:latin typeface="Georgia"/>
                <a:ea typeface="Georgia"/>
                <a:cs typeface="Georgia"/>
              </a:rPr>
              <a:t>02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BC3A8581-E822-45CD-8C49-DAB00F724F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57300" y="3638550"/>
            <a:ext cx="28575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171511"/>
                </a:solidFill>
                <a:latin typeface="Georgia"/>
                <a:ea typeface="Georgia"/>
                <a:cs typeface="Georgia"/>
              </a:defRPr>
            </a:pPr>
            <a:r>
              <a:rPr sz="1350" b="1">
                <a:solidFill>
                  <a:srgbClr val="171511"/>
                </a:solidFill>
                <a:latin typeface="Georgia"/>
                <a:ea typeface="Georgia"/>
                <a:cs typeface="Georgia"/>
              </a:rPr>
              <a:t>Managing up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168446A5-D3EE-467A-A333-04DF3E83F8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57300" y="3905250"/>
            <a:ext cx="40957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 b="0">
                <a:solidFill>
                  <a:srgbClr val="635C50"/>
                </a:solidFill>
                <a:latin typeface="Aptos"/>
                <a:ea typeface="Aptos"/>
                <a:cs typeface="Aptos"/>
              </a:defRPr>
            </a:pPr>
            <a:r>
              <a:rPr sz="900" b="0">
                <a:solidFill>
                  <a:srgbClr val="635C50"/>
                </a:solidFill>
                <a:latin typeface="Aptos"/>
                <a:ea typeface="Aptos"/>
                <a:cs typeface="Aptos"/>
              </a:rPr>
              <a:t>Gör din chef bättre informerad och lättare att hjälpa.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63B1754C-9A76-469B-89AB-A6268005D85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248150"/>
            <a:ext cx="419100" cy="285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650" b="1">
                <a:solidFill>
                  <a:srgbClr val="496A58"/>
                </a:solidFill>
                <a:latin typeface="Georgia"/>
                <a:ea typeface="Georgia"/>
                <a:cs typeface="Georgia"/>
              </a:defRPr>
            </a:pPr>
            <a:r>
              <a:rPr sz="1650" b="1">
                <a:solidFill>
                  <a:srgbClr val="496A58"/>
                </a:solidFill>
                <a:latin typeface="Georgia"/>
                <a:ea typeface="Georgia"/>
                <a:cs typeface="Georgia"/>
              </a:rPr>
              <a:t>03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3D3A88B6-B3F9-4D57-B6DA-00F7B90EDF2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57300" y="4229100"/>
            <a:ext cx="28575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171511"/>
                </a:solidFill>
                <a:latin typeface="Georgia"/>
                <a:ea typeface="Georgia"/>
                <a:cs typeface="Georgia"/>
              </a:defRPr>
            </a:pPr>
            <a:r>
              <a:rPr sz="1350" b="1">
                <a:solidFill>
                  <a:srgbClr val="171511"/>
                </a:solidFill>
                <a:latin typeface="Georgia"/>
                <a:ea typeface="Georgia"/>
                <a:cs typeface="Georgia"/>
              </a:rPr>
              <a:t>Organisationspolitik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82963D6A-34DD-40E9-98E6-FB3C7A7DDA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57300" y="4495800"/>
            <a:ext cx="40957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 b="0">
                <a:solidFill>
                  <a:srgbClr val="635C50"/>
                </a:solidFill>
                <a:latin typeface="Aptos"/>
                <a:ea typeface="Aptos"/>
                <a:cs typeface="Aptos"/>
              </a:defRPr>
            </a:pPr>
            <a:r>
              <a:rPr sz="900" b="0">
                <a:solidFill>
                  <a:srgbClr val="635C50"/>
                </a:solidFill>
                <a:latin typeface="Aptos"/>
                <a:ea typeface="Aptos"/>
                <a:cs typeface="Aptos"/>
              </a:rPr>
              <a:t>Förstå spelet utan att själv bli cynisk.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53E5E4D5-C15E-4B02-A145-1BD6D3C54AB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838700"/>
            <a:ext cx="419100" cy="285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650" b="1">
                <a:solidFill>
                  <a:srgbClr val="496A58"/>
                </a:solidFill>
                <a:latin typeface="Georgia"/>
                <a:ea typeface="Georgia"/>
                <a:cs typeface="Georgia"/>
              </a:defRPr>
            </a:pPr>
            <a:r>
              <a:rPr sz="1650" b="1">
                <a:solidFill>
                  <a:srgbClr val="496A58"/>
                </a:solidFill>
                <a:latin typeface="Georgia"/>
                <a:ea typeface="Georgia"/>
                <a:cs typeface="Georgia"/>
              </a:rPr>
              <a:t>04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9BCA01D6-CEE8-44A3-B1A0-66E25973E81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57300" y="4819650"/>
            <a:ext cx="28575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171511"/>
                </a:solidFill>
                <a:latin typeface="Georgia"/>
                <a:ea typeface="Georgia"/>
                <a:cs typeface="Georgia"/>
              </a:defRPr>
            </a:pPr>
            <a:r>
              <a:rPr sz="1350" b="1">
                <a:solidFill>
                  <a:srgbClr val="171511"/>
                </a:solidFill>
                <a:latin typeface="Georgia"/>
                <a:ea typeface="Georgia"/>
                <a:cs typeface="Georgia"/>
              </a:rPr>
              <a:t>När din chef är ett problem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41788FEF-0FA8-4ADE-91E4-5C4621AB406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57300" y="5086350"/>
            <a:ext cx="40957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 b="0">
                <a:solidFill>
                  <a:srgbClr val="635C50"/>
                </a:solidFill>
                <a:latin typeface="Aptos"/>
                <a:ea typeface="Aptos"/>
                <a:cs typeface="Aptos"/>
              </a:defRPr>
            </a:pPr>
            <a:r>
              <a:rPr sz="900" b="0">
                <a:solidFill>
                  <a:srgbClr val="635C50"/>
                </a:solidFill>
                <a:latin typeface="Aptos"/>
                <a:ea typeface="Aptos"/>
                <a:cs typeface="Aptos"/>
              </a:rPr>
              <a:t>Skydda teamet utan att göra konflikten större.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996E61A8-FB3F-4E7E-9C6B-90CD88CDC6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572250" y="838200"/>
            <a:ext cx="4953000" cy="49149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AF1"/>
          </a:solidFill>
          <a:ln xmlns:a="http://schemas.openxmlformats.org/drawingml/2006/main" w="9525">
            <a:solidFill>
              <a:srgbClr val="D9CAB7"/>
            </a:solidFill>
            <a:prstDash val="solid"/>
          </a:ln>
        </p:spPr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6FBFB9F3-D82F-4756-8F00-10358F91B40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53250" y="1181100"/>
            <a:ext cx="2381250" cy="304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171511"/>
                </a:solidFill>
                <a:latin typeface="Georgia"/>
                <a:ea typeface="Georgia"/>
                <a:cs typeface="Georgia"/>
              </a:defRPr>
            </a:pPr>
            <a:r>
              <a:rPr sz="2025" b="1">
                <a:solidFill>
                  <a:srgbClr val="171511"/>
                </a:solidFill>
                <a:latin typeface="Georgia"/>
                <a:ea typeface="Georgia"/>
                <a:cs typeface="Georgia"/>
              </a:rPr>
              <a:t>Relationskarta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B678A761-D34F-4C35-9042-BA86BB9ADC6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53250" y="1562100"/>
            <a:ext cx="3086100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635C50"/>
                </a:solidFill>
                <a:latin typeface="Aptos"/>
                <a:ea typeface="Aptos"/>
                <a:cs typeface="Aptos"/>
              </a:defRPr>
            </a:pPr>
            <a:r>
              <a:rPr sz="975" b="0">
                <a:solidFill>
                  <a:srgbClr val="635C50"/>
                </a:solidFill>
                <a:latin typeface="Aptos"/>
                <a:ea typeface="Aptos"/>
                <a:cs typeface="Aptos"/>
              </a:rPr>
              <a:t>Relationerna runt dig påverkar vad du kan göra för teamet.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32DB9F95-A8EF-4D87-80FE-79C061B0CE8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029700" y="2438400"/>
            <a:ext cx="38100" cy="571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B66D37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11B117CF-D7FB-446E-A9FE-F143F1D7CB5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48625" y="3333750"/>
            <a:ext cx="142875" cy="381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B66D37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644E21C7-A9A4-4255-B2DE-24CA916EC1C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0" y="3333750"/>
            <a:ext cx="142875" cy="381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B66D37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1448B49E-5B1F-452D-8AA2-0EE2E94D41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029700" y="3695700"/>
            <a:ext cx="38100" cy="895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B66D37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8A05F48A-2702-4EC6-9195-40DF1F6209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58175" y="1876425"/>
            <a:ext cx="1581150" cy="552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CAB7"/>
            </a:solidFill>
            <a:prstDash val="solid"/>
          </a:ln>
        </p:spPr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48716E24-7D70-4716-B59A-E35D586D741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91525" y="2076450"/>
            <a:ext cx="13144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975" b="1">
                <a:solidFill>
                  <a:srgbClr val="171511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171511"/>
                </a:solidFill>
                <a:latin typeface="Aptos"/>
                <a:ea typeface="Aptos"/>
                <a:cs typeface="Aptos"/>
              </a:rPr>
              <a:t>Din chef</a:t>
            </a:r>
          </a:p>
        </p:txBody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EAFA6F04-62D1-4315-A93F-156ED3A7E7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715125" y="3076575"/>
            <a:ext cx="1333500" cy="552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CAB7"/>
            </a:solidFill>
            <a:prstDash val="solid"/>
          </a:ln>
        </p:spPr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99942753-E699-491E-ABED-245B997B43A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48475" y="3276600"/>
            <a:ext cx="10668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975" b="1">
                <a:solidFill>
                  <a:srgbClr val="171511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171511"/>
                </a:solidFill>
                <a:latin typeface="Aptos"/>
                <a:ea typeface="Aptos"/>
                <a:cs typeface="Aptos"/>
              </a:rPr>
              <a:t>Andra chefer</a:t>
            </a:r>
          </a:p>
        </p:txBody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8672595D-E433-4B28-B8D2-0F78C1CC631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0" y="3009900"/>
            <a:ext cx="171450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8342B"/>
          </a:solidFill>
          <a:ln xmlns:a="http://schemas.openxmlformats.org/drawingml/2006/main" w="9525">
            <a:solidFill>
              <a:srgbClr val="D9CAB7"/>
            </a:solidFill>
            <a:prstDash val="solid"/>
          </a:ln>
        </p:spPr>
      </p:sp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E89E3F05-81A4-4E4D-B756-390B11A287A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24850" y="3276600"/>
            <a:ext cx="14478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200" b="1">
                <a:solidFill>
                  <a:srgbClr val="FFFAF1"/>
                </a:solidFill>
                <a:latin typeface="Aptos"/>
                <a:ea typeface="Aptos"/>
                <a:cs typeface="Aptos"/>
              </a:defRPr>
            </a:pPr>
            <a:r>
              <a:rPr sz="1200" b="1">
                <a:solidFill>
                  <a:srgbClr val="FFFAF1"/>
                </a:solidFill>
                <a:latin typeface="Aptos"/>
                <a:ea typeface="Aptos"/>
                <a:cs typeface="Aptos"/>
              </a:rPr>
              <a:t>Du som chef</a:t>
            </a:r>
          </a:p>
        </p:txBody>
      </p:sp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7B3168EC-1127-41AC-8462-031EE6F82E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048875" y="3076575"/>
            <a:ext cx="1333500" cy="552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CAB7"/>
            </a:solidFill>
            <a:prstDash val="solid"/>
          </a:ln>
        </p:spPr>
      </p:sp>
      <p:sp>
        <p:nvSpPr>
          <p:cNvPr id="32" name="">
            <a:extLst xmlns:a="http://schemas.openxmlformats.org/drawingml/2006/main">
              <a:ext uri="{FF2B5EF4-FFF2-40B4-BE49-F238E27FC236}">
                <a16:creationId xmlns:a16="http://schemas.microsoft.com/office/drawing/2014/main" id="{8B6547C8-670D-4972-860E-E2639E2A1CD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182225" y="3276600"/>
            <a:ext cx="10668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975" b="1">
                <a:solidFill>
                  <a:srgbClr val="171511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171511"/>
                </a:solidFill>
                <a:latin typeface="Aptos"/>
                <a:ea typeface="Aptos"/>
                <a:cs typeface="Aptos"/>
              </a:rPr>
              <a:t>Kollegors team</a:t>
            </a:r>
          </a:p>
        </p:txBody>
      </p:sp>
      <p:sp>
        <p:nvSpPr>
          <p:cNvPr id="33" name="">
            <a:extLst xmlns:a="http://schemas.openxmlformats.org/drawingml/2006/main">
              <a:ext uri="{FF2B5EF4-FFF2-40B4-BE49-F238E27FC236}">
                <a16:creationId xmlns:a16="http://schemas.microsoft.com/office/drawing/2014/main" id="{278431E1-1C9A-41BA-96B1-FC418AFD7CC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58175" y="4600575"/>
            <a:ext cx="1581150" cy="552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CAB7"/>
            </a:solidFill>
            <a:prstDash val="solid"/>
          </a:ln>
        </p:spPr>
      </p:sp>
      <p:sp>
        <p:nvSpPr>
          <p:cNvPr id="34" name="">
            <a:extLst xmlns:a="http://schemas.openxmlformats.org/drawingml/2006/main">
              <a:ext uri="{FF2B5EF4-FFF2-40B4-BE49-F238E27FC236}">
                <a16:creationId xmlns:a16="http://schemas.microsoft.com/office/drawing/2014/main" id="{B559A008-4696-4FA6-8262-1D34D4EA27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91525" y="4800600"/>
            <a:ext cx="13144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975" b="1">
                <a:solidFill>
                  <a:srgbClr val="171511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171511"/>
                </a:solidFill>
                <a:latin typeface="Aptos"/>
                <a:ea typeface="Aptos"/>
                <a:cs typeface="Aptos"/>
              </a:rPr>
              <a:t>Ditt team</a:t>
            </a:r>
          </a:p>
        </p:txBody>
      </p:sp>
      <p:sp>
        <p:nvSpPr>
          <p:cNvPr id="35" name="">
            <a:extLst xmlns:a="http://schemas.openxmlformats.org/drawingml/2006/main">
              <a:ext uri="{FF2B5EF4-FFF2-40B4-BE49-F238E27FC236}">
                <a16:creationId xmlns:a16="http://schemas.microsoft.com/office/drawing/2014/main" id="{1A8633DA-6E00-48A0-919D-E848C8329F7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6362700"/>
            <a:ext cx="7048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496A58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6" name="">
            <a:extLst xmlns:a="http://schemas.openxmlformats.org/drawingml/2006/main">
              <a:ext uri="{FF2B5EF4-FFF2-40B4-BE49-F238E27FC236}">
                <a16:creationId xmlns:a16="http://schemas.microsoft.com/office/drawing/2014/main" id="{C7270BDF-D6B9-41F6-9B24-630D81A4A3D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28750" y="6267450"/>
            <a:ext cx="30480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635C50"/>
                </a:solidFill>
                <a:latin typeface="Aptos"/>
                <a:ea typeface="Aptos"/>
                <a:cs typeface="Aptos"/>
              </a:defRPr>
            </a:pPr>
            <a:r>
              <a:rPr sz="825" b="0">
                <a:solidFill>
                  <a:srgbClr val="635C50"/>
                </a:solidFill>
                <a:latin typeface="Aptos"/>
                <a:ea typeface="Aptos"/>
                <a:cs typeface="Aptos"/>
              </a:rPr>
              <a:t>Chefsboken.se / 07</a:t>
            </a:r>
          </a:p>
        </p:txBody>
      </p:sp>
    </p:spTree>
    <p:extLst>
      <p:ext uri="{BB962C8B-B14F-4D97-AF65-F5344CB8AC3E}">
        <p14:creationId xmlns:p14="http://schemas.microsoft.com/office/powerpoint/2010/main" val="1969511699"/>
      </p:ext>
    </p:extLst>
  </p:cSld>
</p:sld>
</file>

<file path=ppt/slides/slide8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116A6C59-CB00-473F-9367-6DD4428E254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AF1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A42FB3D1-511C-4245-AF60-5EF77718A56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533400"/>
            <a:ext cx="419100" cy="476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496A58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579A67B7-5C9F-431A-A827-52DAA64D7EC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" y="476250"/>
            <a:ext cx="59055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635C50"/>
                </a:solidFill>
                <a:latin typeface="Aptos"/>
                <a:ea typeface="Aptos"/>
                <a:cs typeface="Aptos"/>
              </a:defRPr>
            </a:pPr>
            <a:r>
              <a:rPr sz="900" b="1">
                <a:solidFill>
                  <a:srgbClr val="635C50"/>
                </a:solidFill>
                <a:latin typeface="Aptos"/>
                <a:ea typeface="Aptos"/>
                <a:cs typeface="Aptos"/>
              </a:rPr>
              <a:t>INNEHÅLLETS BREDD</a:t>
            </a:r>
          </a:p>
        </p:txBody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2AE2637A-0779-408B-BA4F-41262C76205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857250"/>
            <a:ext cx="8572500" cy="9144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3000" b="1">
                <a:solidFill>
                  <a:srgbClr val="171511"/>
                </a:solidFill>
                <a:latin typeface="Georgia"/>
                <a:ea typeface="Georgia"/>
                <a:cs typeface="Georgia"/>
              </a:defRPr>
            </a:pPr>
            <a:r>
              <a:rPr sz="3000" b="1">
                <a:solidFill>
                  <a:srgbClr val="171511"/>
                </a:solidFill>
                <a:latin typeface="Georgia"/>
                <a:ea typeface="Georgia"/>
                <a:cs typeface="Georgia"/>
              </a:rPr>
              <a:t>38 delar, men en enkel resa: rollen, teamet, organisationen.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D4FBCCED-FEE7-4637-B984-9CFC4BC545E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2381250"/>
            <a:ext cx="9715500" cy="781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CAB7"/>
            </a:solidFill>
            <a:prstDash val="solid"/>
          </a:ln>
        </p:spPr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7C6039CE-6F0C-4EA6-B406-A9DC5862FD2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2381250"/>
            <a:ext cx="1143000" cy="781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8342B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5703C10B-5901-420C-91DD-617877B0866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28700" y="2647950"/>
            <a:ext cx="6096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500" b="1">
                <a:solidFill>
                  <a:srgbClr val="FFFAF1"/>
                </a:solidFill>
                <a:latin typeface="Georgia"/>
                <a:ea typeface="Georgia"/>
                <a:cs typeface="Georgia"/>
              </a:defRPr>
            </a:pPr>
            <a:r>
              <a:rPr sz="1500" b="1">
                <a:solidFill>
                  <a:srgbClr val="FFFAF1"/>
                </a:solidFill>
                <a:latin typeface="Georgia"/>
                <a:ea typeface="Georgia"/>
                <a:cs typeface="Georgia"/>
              </a:rPr>
              <a:t>Del 1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C271125B-2950-4CF5-9E15-D69EAB92B81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171700" y="2552700"/>
            <a:ext cx="304800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725" b="1">
                <a:solidFill>
                  <a:srgbClr val="171511"/>
                </a:solidFill>
                <a:latin typeface="Georgia"/>
                <a:ea typeface="Georgia"/>
                <a:cs typeface="Georgia"/>
              </a:defRPr>
            </a:pPr>
            <a:r>
              <a:rPr sz="1725" b="1">
                <a:solidFill>
                  <a:srgbClr val="171511"/>
                </a:solidFill>
                <a:latin typeface="Georgia"/>
                <a:ea typeface="Georgia"/>
                <a:cs typeface="Georgia"/>
              </a:rPr>
              <a:t>Din roll som chef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2C4D6C52-EDD3-4198-877F-D9826E3E183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171700" y="2876550"/>
            <a:ext cx="72390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635C50"/>
                </a:solidFill>
                <a:latin typeface="Aptos"/>
                <a:ea typeface="Aptos"/>
                <a:cs typeface="Aptos"/>
              </a:defRPr>
            </a:pPr>
            <a:r>
              <a:rPr sz="1125" b="0">
                <a:solidFill>
                  <a:srgbClr val="635C50"/>
                </a:solidFill>
                <a:latin typeface="Aptos"/>
                <a:ea typeface="Aptos"/>
                <a:cs typeface="Aptos"/>
              </a:rPr>
              <a:t>prioritet · ansvar · engagemang · delegering · talang · onboarding · hållbarhet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67E2AE68-D906-4A77-8BA0-0E5BB63E9DD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3543300"/>
            <a:ext cx="9715500" cy="781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CAB7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BB48D043-5ED2-480E-8EAD-DD01CF118B1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3543300"/>
            <a:ext cx="1143000" cy="781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496A58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9BCF7E11-3D6B-4B42-9024-E9B869A3CBD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28700" y="3810000"/>
            <a:ext cx="6096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500" b="1">
                <a:solidFill>
                  <a:srgbClr val="FFFAF1"/>
                </a:solidFill>
                <a:latin typeface="Georgia"/>
                <a:ea typeface="Georgia"/>
                <a:cs typeface="Georgia"/>
              </a:defRPr>
            </a:pPr>
            <a:r>
              <a:rPr sz="1500" b="1">
                <a:solidFill>
                  <a:srgbClr val="FFFAF1"/>
                </a:solidFill>
                <a:latin typeface="Georgia"/>
                <a:ea typeface="Georgia"/>
                <a:cs typeface="Georgia"/>
              </a:rPr>
              <a:t>Del 2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E492F6A5-9616-4EE6-876D-E0AF8FE922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171700" y="3714750"/>
            <a:ext cx="304800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725" b="1">
                <a:solidFill>
                  <a:srgbClr val="171511"/>
                </a:solidFill>
                <a:latin typeface="Georgia"/>
                <a:ea typeface="Georgia"/>
                <a:cs typeface="Georgia"/>
              </a:defRPr>
            </a:pPr>
            <a:r>
              <a:rPr sz="1725" b="1">
                <a:solidFill>
                  <a:srgbClr val="171511"/>
                </a:solidFill>
                <a:latin typeface="Georgia"/>
                <a:ea typeface="Georgia"/>
                <a:cs typeface="Georgia"/>
              </a:rPr>
              <a:t>Du och teamet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87374679-5A07-4260-B546-0111CA72ED3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171700" y="4038600"/>
            <a:ext cx="72390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635C50"/>
                </a:solidFill>
                <a:latin typeface="Aptos"/>
                <a:ea typeface="Aptos"/>
                <a:cs typeface="Aptos"/>
              </a:defRPr>
            </a:pPr>
            <a:r>
              <a:rPr sz="1125" b="0">
                <a:solidFill>
                  <a:srgbClr val="635C50"/>
                </a:solidFill>
                <a:latin typeface="Aptos"/>
                <a:ea typeface="Aptos"/>
                <a:cs typeface="Aptos"/>
              </a:rPr>
              <a:t>trygghet · 1:1 · feedback · lön · möten · distans · teamaktiviteter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1C2CF33D-5A80-4287-9F63-AC8381A719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4705350"/>
            <a:ext cx="9715500" cy="781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CAB7"/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1D699877-898E-437B-A0B6-F04E035BFAF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4705350"/>
            <a:ext cx="1143000" cy="781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B66D37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C4FB0E95-52ED-498E-A5DF-850455DD1F5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28700" y="4972050"/>
            <a:ext cx="6096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500" b="1">
                <a:solidFill>
                  <a:srgbClr val="FFFAF1"/>
                </a:solidFill>
                <a:latin typeface="Georgia"/>
                <a:ea typeface="Georgia"/>
                <a:cs typeface="Georgia"/>
              </a:defRPr>
            </a:pPr>
            <a:r>
              <a:rPr sz="1500" b="1">
                <a:solidFill>
                  <a:srgbClr val="FFFAF1"/>
                </a:solidFill>
                <a:latin typeface="Georgia"/>
                <a:ea typeface="Georgia"/>
                <a:cs typeface="Georgia"/>
              </a:rPr>
              <a:t>Del 3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61EB78BF-B2BA-4EED-8441-C147DB93397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171700" y="4876800"/>
            <a:ext cx="304800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725" b="1">
                <a:solidFill>
                  <a:srgbClr val="171511"/>
                </a:solidFill>
                <a:latin typeface="Georgia"/>
                <a:ea typeface="Georgia"/>
                <a:cs typeface="Georgia"/>
              </a:defRPr>
            </a:pPr>
            <a:r>
              <a:rPr sz="1725" b="1">
                <a:solidFill>
                  <a:srgbClr val="171511"/>
                </a:solidFill>
                <a:latin typeface="Georgia"/>
                <a:ea typeface="Georgia"/>
                <a:cs typeface="Georgia"/>
              </a:rPr>
              <a:t>Du och andra chefer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A74ED721-E350-414E-AD47-F40779A71A5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171700" y="5200650"/>
            <a:ext cx="72390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635C50"/>
                </a:solidFill>
                <a:latin typeface="Aptos"/>
                <a:ea typeface="Aptos"/>
                <a:cs typeface="Aptos"/>
              </a:defRPr>
            </a:pPr>
            <a:r>
              <a:rPr sz="1125" b="0">
                <a:solidFill>
                  <a:srgbClr val="635C50"/>
                </a:solidFill>
                <a:latin typeface="Aptos"/>
                <a:ea typeface="Aptos"/>
                <a:cs typeface="Aptos"/>
              </a:rPr>
              <a:t>sidled · managing up · organisationspolitik · chefproblem · kollegiala klagomål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B44DB265-C7C6-4E60-B720-2FEEACD8D47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62050" y="6038850"/>
            <a:ext cx="857250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635C50"/>
                </a:solidFill>
                <a:latin typeface="Aptos"/>
                <a:ea typeface="Aptos"/>
                <a:cs typeface="Aptos"/>
              </a:defRPr>
            </a:pPr>
            <a:r>
              <a:rPr sz="1275" b="0">
                <a:solidFill>
                  <a:srgbClr val="635C50"/>
                </a:solidFill>
                <a:latin typeface="Aptos"/>
                <a:ea typeface="Aptos"/>
                <a:cs typeface="Aptos"/>
              </a:rPr>
              <a:t>Prolog + epilog ramar in boken som en praktisk följeslagare, inte en akademisk kurs.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A86C1320-D090-4564-9B5A-98DA34ED0A0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6362700"/>
            <a:ext cx="7048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496A58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409458A2-C0DE-4951-9933-D22B1D60844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28750" y="6267450"/>
            <a:ext cx="30480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635C50"/>
                </a:solidFill>
                <a:latin typeface="Aptos"/>
                <a:ea typeface="Aptos"/>
                <a:cs typeface="Aptos"/>
              </a:defRPr>
            </a:pPr>
            <a:r>
              <a:rPr sz="825" b="0">
                <a:solidFill>
                  <a:srgbClr val="635C50"/>
                </a:solidFill>
                <a:latin typeface="Aptos"/>
                <a:ea typeface="Aptos"/>
                <a:cs typeface="Aptos"/>
              </a:rPr>
              <a:t>Chefsboken.se / 08</a:t>
            </a:r>
          </a:p>
        </p:txBody>
      </p:sp>
    </p:spTree>
    <p:extLst>
      <p:ext uri="{BB962C8B-B14F-4D97-AF65-F5344CB8AC3E}">
        <p14:creationId xmlns:p14="http://schemas.microsoft.com/office/powerpoint/2010/main" val="257807822"/>
      </p:ext>
    </p:extLst>
  </p:cSld>
</p:sld>
</file>

<file path=ppt/slides/slide9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14498287-980B-4128-BA82-8DF7684D2A2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5231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86DD35FE-5BF8-4106-B76E-40D663098F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533400"/>
            <a:ext cx="419100" cy="476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B66D37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E889FEEE-FDA4-4AD0-B9EE-D5FE2356EDE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" y="476250"/>
            <a:ext cx="59055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E9DCC9"/>
                </a:solidFill>
                <a:latin typeface="Aptos"/>
                <a:ea typeface="Aptos"/>
                <a:cs typeface="Aptos"/>
              </a:defRPr>
            </a:pPr>
            <a:r>
              <a:rPr sz="900" b="1">
                <a:solidFill>
                  <a:srgbClr val="E9DCC9"/>
                </a:solidFill>
                <a:latin typeface="Aptos"/>
                <a:ea typeface="Aptos"/>
                <a:cs typeface="Aptos"/>
              </a:rPr>
              <a:t>DISTRIBUTION</a:t>
            </a:r>
          </a:p>
        </p:txBody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4B02C17A-D5BD-4936-80DA-38ACDB664A2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914400"/>
            <a:ext cx="7810500" cy="9144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3000" b="1">
                <a:solidFill>
                  <a:srgbClr val="FFFAF1"/>
                </a:solidFill>
                <a:latin typeface="Georgia"/>
                <a:ea typeface="Georgia"/>
                <a:cs typeface="Georgia"/>
              </a:defRPr>
            </a:pPr>
            <a:r>
              <a:rPr sz="3000" b="1">
                <a:solidFill>
                  <a:srgbClr val="FFFAF1"/>
                </a:solidFill>
                <a:latin typeface="Georgia"/>
                <a:ea typeface="Georgia"/>
                <a:cs typeface="Georgia"/>
              </a:rPr>
              <a:t>Samma innehåll kan möta chefen där hon eller han faktiskt är.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500C9F53-44D5-45E8-A254-81DA31EF386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2762250"/>
            <a:ext cx="2686050" cy="2000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302D27"/>
          </a:solidFill>
          <a:ln xmlns:a="http://schemas.openxmlformats.org/drawingml/2006/main" w="9525">
            <a:solidFill>
              <a:srgbClr val="5D5549"/>
            </a:solidFill>
            <a:prstDash val="solid"/>
          </a:ln>
        </p:spPr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BB3474C8-896B-4776-B4B4-736AFE33215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85850" y="3105150"/>
            <a:ext cx="2095500" cy="4191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AF1"/>
                </a:solidFill>
                <a:latin typeface="Georgia"/>
                <a:ea typeface="Georgia"/>
                <a:cs typeface="Georgia"/>
              </a:defRPr>
            </a:pPr>
            <a:r>
              <a:rPr sz="2700" b="1">
                <a:solidFill>
                  <a:srgbClr val="FFFAF1"/>
                </a:solidFill>
                <a:latin typeface="Georgia"/>
                <a:ea typeface="Georgia"/>
                <a:cs typeface="Georgia"/>
              </a:rPr>
              <a:t>ePub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BB5E8D97-ABDF-4CF4-B7CA-D372C60D502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85850" y="3771900"/>
            <a:ext cx="2047875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E9DCC9"/>
                </a:solidFill>
                <a:latin typeface="Aptos"/>
                <a:ea typeface="Aptos"/>
                <a:cs typeface="Aptos"/>
              </a:defRPr>
            </a:pPr>
            <a:r>
              <a:rPr sz="1200" b="0">
                <a:solidFill>
                  <a:srgbClr val="E9DCC9"/>
                </a:solidFill>
                <a:latin typeface="Aptos"/>
                <a:ea typeface="Aptos"/>
                <a:cs typeface="Aptos"/>
              </a:rPr>
              <a:t>För läsplatta och mobil.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62759001-9580-4678-BB0E-42CC5EBD969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85850" y="4419600"/>
            <a:ext cx="819150" cy="285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496A58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E6EA59CB-1816-4B3F-8075-018CD13B78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67200" y="2762250"/>
            <a:ext cx="2686050" cy="2000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302D27"/>
          </a:solidFill>
          <a:ln xmlns:a="http://schemas.openxmlformats.org/drawingml/2006/main" w="9525">
            <a:solidFill>
              <a:srgbClr val="5D5549"/>
            </a:solidFill>
            <a:prstDash val="solid"/>
          </a:ln>
        </p:spPr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AA81A79E-7A22-43A8-884C-69288D56D9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14850" y="3105150"/>
            <a:ext cx="2095500" cy="4191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AF1"/>
                </a:solidFill>
                <a:latin typeface="Georgia"/>
                <a:ea typeface="Georgia"/>
                <a:cs typeface="Georgia"/>
              </a:defRPr>
            </a:pPr>
            <a:r>
              <a:rPr sz="2700" b="1">
                <a:solidFill>
                  <a:srgbClr val="FFFAF1"/>
                </a:solidFill>
                <a:latin typeface="Georgia"/>
                <a:ea typeface="Georgia"/>
                <a:cs typeface="Georgia"/>
              </a:rPr>
              <a:t>PDF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FB22C228-FD00-4635-BD35-B014B054651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14850" y="3771900"/>
            <a:ext cx="2047875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E9DCC9"/>
                </a:solidFill>
                <a:latin typeface="Aptos"/>
                <a:ea typeface="Aptos"/>
                <a:cs typeface="Aptos"/>
              </a:defRPr>
            </a:pPr>
            <a:r>
              <a:rPr sz="1200" b="0">
                <a:solidFill>
                  <a:srgbClr val="E9DCC9"/>
                </a:solidFill>
                <a:latin typeface="Aptos"/>
                <a:ea typeface="Aptos"/>
                <a:cs typeface="Aptos"/>
              </a:rPr>
              <a:t>För utskrift, anteckningar och intern delning.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C325331D-B1C7-40BF-B9E6-A5C6ECFC89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14850" y="4419600"/>
            <a:ext cx="819150" cy="285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496A58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15BAE9B5-70D1-4D52-8B89-B76AE2E363A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96200" y="2762250"/>
            <a:ext cx="2686050" cy="2000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33483D"/>
          </a:solidFill>
          <a:ln xmlns:a="http://schemas.openxmlformats.org/drawingml/2006/main" w="9525">
            <a:solidFill>
              <a:srgbClr val="5D5549"/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1A3D368F-9679-4755-8B1B-8CDBC4C81FA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43850" y="3105150"/>
            <a:ext cx="2095500" cy="4191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AF1"/>
                </a:solidFill>
                <a:latin typeface="Georgia"/>
                <a:ea typeface="Georgia"/>
                <a:cs typeface="Georgia"/>
              </a:defRPr>
            </a:pPr>
            <a:r>
              <a:rPr sz="2700" b="1">
                <a:solidFill>
                  <a:srgbClr val="FFFAF1"/>
                </a:solidFill>
                <a:latin typeface="Georgia"/>
                <a:ea typeface="Georgia"/>
                <a:cs typeface="Georgia"/>
              </a:rPr>
              <a:t>Ljudbok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4CAEC60C-8E3D-4022-9B45-724BAB7F38D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43850" y="3771900"/>
            <a:ext cx="2047875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E9DCC9"/>
                </a:solidFill>
                <a:latin typeface="Aptos"/>
                <a:ea typeface="Aptos"/>
                <a:cs typeface="Aptos"/>
              </a:defRPr>
            </a:pPr>
            <a:r>
              <a:rPr sz="1200" b="0">
                <a:solidFill>
                  <a:srgbClr val="E9DCC9"/>
                </a:solidFill>
                <a:latin typeface="Aptos"/>
                <a:ea typeface="Aptos"/>
                <a:cs typeface="Aptos"/>
              </a:rPr>
              <a:t>För promenaden, pendlingen eller mellan möten.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716CF541-DD7D-4415-953D-E4A31EE9352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43850" y="4419600"/>
            <a:ext cx="819150" cy="285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B66D37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13B092AF-DBB7-4A9B-B3D6-418C4E8469C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5391150"/>
            <a:ext cx="2667000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FFFAF1"/>
                </a:solidFill>
                <a:latin typeface="Georgia"/>
                <a:ea typeface="Georgia"/>
                <a:cs typeface="Georgia"/>
              </a:defRPr>
            </a:pPr>
            <a:r>
              <a:rPr sz="1800" b="1">
                <a:solidFill>
                  <a:srgbClr val="FFFAF1"/>
                </a:solidFill>
                <a:latin typeface="Georgia"/>
                <a:ea typeface="Georgia"/>
                <a:cs typeface="Georgia"/>
              </a:rPr>
              <a:t>chefsboken.se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AA42D04C-2F2D-448D-BAC5-F4D32339F10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38550" y="5429250"/>
            <a:ext cx="590550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E9DCC9"/>
                </a:solidFill>
                <a:latin typeface="Aptos"/>
                <a:ea typeface="Aptos"/>
                <a:cs typeface="Aptos"/>
              </a:defRPr>
            </a:pPr>
            <a:r>
              <a:rPr sz="1200" b="0">
                <a:solidFill>
                  <a:srgbClr val="E9DCC9"/>
                </a:solidFill>
                <a:latin typeface="Aptos"/>
                <a:ea typeface="Aptos"/>
                <a:cs typeface="Aptos"/>
              </a:rPr>
              <a:t>En enkel landningssida gör boken lätt att hitta, dela och stödja.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E97BDAD1-566B-4AA4-B449-9336C7D7CCA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" y="6362700"/>
            <a:ext cx="7048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B66D37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9E333DAE-5639-4A6C-9450-BCF7B49115D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28750" y="6267450"/>
            <a:ext cx="30480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CFC5B7"/>
                </a:solidFill>
                <a:latin typeface="Aptos"/>
                <a:ea typeface="Aptos"/>
                <a:cs typeface="Aptos"/>
              </a:defRPr>
            </a:pPr>
            <a:r>
              <a:rPr sz="825" b="0">
                <a:solidFill>
                  <a:srgbClr val="CFC5B7"/>
                </a:solidFill>
                <a:latin typeface="Aptos"/>
                <a:ea typeface="Aptos"/>
                <a:cs typeface="Aptos"/>
              </a:rPr>
              <a:t>Chefsboken.se / 09</a:t>
            </a:r>
          </a:p>
        </p:txBody>
      </p:sp>
    </p:spTree>
    <p:extLst>
      <p:ext uri="{BB962C8B-B14F-4D97-AF65-F5344CB8AC3E}">
        <p14:creationId xmlns:p14="http://schemas.microsoft.com/office/powerpoint/2010/main" val="86395390"/>
      </p:ext>
    </p:extLst>
  </p:cSld>
</p:sld>
</file>

<file path=ppt/theme/theme1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solidFill>
          <a:schemeClr val="dk1"/>
        </a:solidFill>
        <a:solidFill>
          <a:schemeClr val="accent1"/>
        </a:soli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ap:Properties xmlns:ap="http://schemas.openxmlformats.org/officeDocument/2006/extended-properties">
  <ap:Application>Walnut Exporter</ap:Application>
  <ap:PresentationFormat>Converted Presentation</ap:PresentationFormat>
  <ap:Slides>0</ap:Slides>
  <ap:Notes>0</ap:Notes>
  <ap:HiddenSlides>0</ap:HiddenSlides>
  <ap:SharedDoc>false</ap:SharedDoc>
  <ap:DocSecurity>0</ap:DocSecurit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creator>Walnut Exporter</dc:creator>
  <lastModifiedBy>Walnut Exporter</lastModifiedBy>
  <dc:title>Presentation</dc:title>
  <dcterms:created xsi:type="dcterms:W3CDTF">2026-05-20T21:33:54.4410000Z</dcterms:created>
  <dcterms:modified xsi:type="dcterms:W3CDTF">2026-05-20T21:33:54.4410000Z</dcterms:modified>
</coreProperties>
</file>